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handoutMasterIdLst>
    <p:handoutMasterId r:id="rId25"/>
  </p:handoutMasterIdLst>
  <p:sldIdLst>
    <p:sldId id="256" r:id="rId2"/>
    <p:sldId id="257" r:id="rId3"/>
    <p:sldId id="258" r:id="rId4"/>
    <p:sldId id="259" r:id="rId5"/>
    <p:sldId id="261" r:id="rId6"/>
    <p:sldId id="262" r:id="rId7"/>
    <p:sldId id="263" r:id="rId8"/>
    <p:sldId id="265" r:id="rId9"/>
    <p:sldId id="266" r:id="rId10"/>
    <p:sldId id="267" r:id="rId11"/>
    <p:sldId id="283" r:id="rId12"/>
    <p:sldId id="269" r:id="rId13"/>
    <p:sldId id="270" r:id="rId14"/>
    <p:sldId id="284" r:id="rId15"/>
    <p:sldId id="271" r:id="rId16"/>
    <p:sldId id="272" r:id="rId17"/>
    <p:sldId id="273" r:id="rId18"/>
    <p:sldId id="274" r:id="rId19"/>
    <p:sldId id="275" r:id="rId20"/>
    <p:sldId id="279" r:id="rId21"/>
    <p:sldId id="285" r:id="rId22"/>
    <p:sldId id="282" r:id="rId23"/>
  </p:sldIdLst>
  <p:sldSz cx="12192000" cy="6858000"/>
  <p:notesSz cx="7004050" cy="92900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45" autoAdjust="0"/>
    <p:restoredTop sz="94660"/>
  </p:normalViewPr>
  <p:slideViewPr>
    <p:cSldViewPr snapToGrid="0">
      <p:cViewPr>
        <p:scale>
          <a:sx n="99" d="100"/>
          <a:sy n="99" d="100"/>
        </p:scale>
        <p:origin x="-108" y="-4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300"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67163" y="0"/>
            <a:ext cx="3035300" cy="465138"/>
          </a:xfrm>
          <a:prstGeom prst="rect">
            <a:avLst/>
          </a:prstGeom>
        </p:spPr>
        <p:txBody>
          <a:bodyPr vert="horz" lIns="91440" tIns="45720" rIns="91440" bIns="45720" rtlCol="0"/>
          <a:lstStyle>
            <a:lvl1pPr algn="r">
              <a:defRPr sz="1200"/>
            </a:lvl1pPr>
          </a:lstStyle>
          <a:p>
            <a:fld id="{E7713CEA-3B0B-4523-A960-FC513D8997ED}" type="datetimeFigureOut">
              <a:rPr lang="en-US" smtClean="0"/>
              <a:t>10/18/2017</a:t>
            </a:fld>
            <a:endParaRPr lang="en-US" dirty="0"/>
          </a:p>
        </p:txBody>
      </p:sp>
      <p:sp>
        <p:nvSpPr>
          <p:cNvPr id="4" name="Footer Placeholder 3"/>
          <p:cNvSpPr>
            <a:spLocks noGrp="1"/>
          </p:cNvSpPr>
          <p:nvPr>
            <p:ph type="ftr" sz="quarter" idx="2"/>
          </p:nvPr>
        </p:nvSpPr>
        <p:spPr>
          <a:xfrm>
            <a:off x="0" y="8824913"/>
            <a:ext cx="3035300" cy="46513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67163" y="8824913"/>
            <a:ext cx="3035300" cy="465137"/>
          </a:xfrm>
          <a:prstGeom prst="rect">
            <a:avLst/>
          </a:prstGeom>
        </p:spPr>
        <p:txBody>
          <a:bodyPr vert="horz" lIns="91440" tIns="45720" rIns="91440" bIns="45720" rtlCol="0" anchor="b"/>
          <a:lstStyle>
            <a:lvl1pPr algn="r">
              <a:defRPr sz="1200"/>
            </a:lvl1pPr>
          </a:lstStyle>
          <a:p>
            <a:fld id="{1B210987-D776-4D67-9F4E-8C906316F3EA}" type="slidenum">
              <a:rPr lang="en-US" smtClean="0"/>
              <a:t>‹#›</a:t>
            </a:fld>
            <a:endParaRPr lang="en-US" dirty="0"/>
          </a:p>
        </p:txBody>
      </p:sp>
    </p:spTree>
    <p:extLst>
      <p:ext uri="{BB962C8B-B14F-4D97-AF65-F5344CB8AC3E}">
        <p14:creationId xmlns:p14="http://schemas.microsoft.com/office/powerpoint/2010/main" val="9179507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300"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67163" y="0"/>
            <a:ext cx="3035300" cy="465138"/>
          </a:xfrm>
          <a:prstGeom prst="rect">
            <a:avLst/>
          </a:prstGeom>
        </p:spPr>
        <p:txBody>
          <a:bodyPr vert="horz" lIns="91440" tIns="45720" rIns="91440" bIns="45720" rtlCol="0"/>
          <a:lstStyle>
            <a:lvl1pPr algn="r">
              <a:defRPr sz="1200"/>
            </a:lvl1pPr>
          </a:lstStyle>
          <a:p>
            <a:fld id="{2058EB72-380F-43FE-9F5E-045F69B1022D}" type="datetimeFigureOut">
              <a:rPr lang="en-US" smtClean="0"/>
              <a:t>10/18/2017</a:t>
            </a:fld>
            <a:endParaRPr lang="en-US" dirty="0"/>
          </a:p>
        </p:txBody>
      </p:sp>
      <p:sp>
        <p:nvSpPr>
          <p:cNvPr id="4" name="Slide Image Placeholder 3"/>
          <p:cNvSpPr>
            <a:spLocks noGrp="1" noRot="1" noChangeAspect="1"/>
          </p:cNvSpPr>
          <p:nvPr>
            <p:ph type="sldImg" idx="2"/>
          </p:nvPr>
        </p:nvSpPr>
        <p:spPr>
          <a:xfrm>
            <a:off x="714375" y="1162050"/>
            <a:ext cx="5575300" cy="313531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0088" y="4470400"/>
            <a:ext cx="5603875" cy="365918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4913"/>
            <a:ext cx="3035300" cy="46513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67163" y="8824913"/>
            <a:ext cx="3035300" cy="465137"/>
          </a:xfrm>
          <a:prstGeom prst="rect">
            <a:avLst/>
          </a:prstGeom>
        </p:spPr>
        <p:txBody>
          <a:bodyPr vert="horz" lIns="91440" tIns="45720" rIns="91440" bIns="45720" rtlCol="0" anchor="b"/>
          <a:lstStyle>
            <a:lvl1pPr algn="r">
              <a:defRPr sz="1200"/>
            </a:lvl1pPr>
          </a:lstStyle>
          <a:p>
            <a:fld id="{53F278AC-D415-490C-A4F3-0C37F0CBF807}" type="slidenum">
              <a:rPr lang="en-US" smtClean="0"/>
              <a:t>‹#›</a:t>
            </a:fld>
            <a:endParaRPr lang="en-US" dirty="0"/>
          </a:p>
        </p:txBody>
      </p:sp>
    </p:spTree>
    <p:extLst>
      <p:ext uri="{BB962C8B-B14F-4D97-AF65-F5344CB8AC3E}">
        <p14:creationId xmlns:p14="http://schemas.microsoft.com/office/powerpoint/2010/main" val="6313081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3F278AC-D415-490C-A4F3-0C37F0CBF807}" type="slidenum">
              <a:rPr lang="en-US" smtClean="0"/>
              <a:t>1</a:t>
            </a:fld>
            <a:endParaRPr lang="en-US" dirty="0"/>
          </a:p>
        </p:txBody>
      </p:sp>
    </p:spTree>
    <p:extLst>
      <p:ext uri="{BB962C8B-B14F-4D97-AF65-F5344CB8AC3E}">
        <p14:creationId xmlns:p14="http://schemas.microsoft.com/office/powerpoint/2010/main" val="78741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E458F16-C8E6-4A99-B20F-C6EDF8243B6D}" type="datetime1">
              <a:rPr lang="en-US" smtClean="0"/>
              <a:t>10/18/2017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2BE1B7-8923-490B-9D1C-2B9CC3432308}" type="slidenum">
              <a:rPr lang="en-US" smtClean="0"/>
              <a:t>‹#›</a:t>
            </a:fld>
            <a:endParaRPr lang="en-US" dirty="0"/>
          </a:p>
        </p:txBody>
      </p:sp>
    </p:spTree>
    <p:extLst>
      <p:ext uri="{BB962C8B-B14F-4D97-AF65-F5344CB8AC3E}">
        <p14:creationId xmlns:p14="http://schemas.microsoft.com/office/powerpoint/2010/main" val="3663333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E1B440-71C1-4BE6-8947-A47313FF0D78}" type="datetime1">
              <a:rPr lang="en-US" smtClean="0"/>
              <a:t>10/18/2017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2BE1B7-8923-490B-9D1C-2B9CC3432308}" type="slidenum">
              <a:rPr lang="en-US" smtClean="0"/>
              <a:t>‹#›</a:t>
            </a:fld>
            <a:endParaRPr lang="en-US" dirty="0"/>
          </a:p>
        </p:txBody>
      </p:sp>
    </p:spTree>
    <p:extLst>
      <p:ext uri="{BB962C8B-B14F-4D97-AF65-F5344CB8AC3E}">
        <p14:creationId xmlns:p14="http://schemas.microsoft.com/office/powerpoint/2010/main" val="4255339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FB1845-246D-49BD-8673-3102B3AFF0EB}" type="datetime1">
              <a:rPr lang="en-US" smtClean="0"/>
              <a:t>10/18/2017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2BE1B7-8923-490B-9D1C-2B9CC3432308}" type="slidenum">
              <a:rPr lang="en-US" smtClean="0"/>
              <a:t>‹#›</a:t>
            </a:fld>
            <a:endParaRPr lang="en-US" dirty="0"/>
          </a:p>
        </p:txBody>
      </p:sp>
    </p:spTree>
    <p:extLst>
      <p:ext uri="{BB962C8B-B14F-4D97-AF65-F5344CB8AC3E}">
        <p14:creationId xmlns:p14="http://schemas.microsoft.com/office/powerpoint/2010/main" val="2462961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55BF93-B09E-48E2-9BC4-80B178F7C1AB}" type="datetime1">
              <a:rPr lang="en-US" smtClean="0"/>
              <a:t>10/18/2017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2BE1B7-8923-490B-9D1C-2B9CC3432308}" type="slidenum">
              <a:rPr lang="en-US" smtClean="0"/>
              <a:t>‹#›</a:t>
            </a:fld>
            <a:endParaRPr lang="en-US" dirty="0"/>
          </a:p>
        </p:txBody>
      </p:sp>
    </p:spTree>
    <p:extLst>
      <p:ext uri="{BB962C8B-B14F-4D97-AF65-F5344CB8AC3E}">
        <p14:creationId xmlns:p14="http://schemas.microsoft.com/office/powerpoint/2010/main" val="1887288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5254F1-0F71-40EB-855B-212E8DD79A9D}" type="datetime1">
              <a:rPr lang="en-US" smtClean="0"/>
              <a:t>10/18/2017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2BE1B7-8923-490B-9D1C-2B9CC3432308}" type="slidenum">
              <a:rPr lang="en-US" smtClean="0"/>
              <a:t>‹#›</a:t>
            </a:fld>
            <a:endParaRPr lang="en-US" dirty="0"/>
          </a:p>
        </p:txBody>
      </p:sp>
    </p:spTree>
    <p:extLst>
      <p:ext uri="{BB962C8B-B14F-4D97-AF65-F5344CB8AC3E}">
        <p14:creationId xmlns:p14="http://schemas.microsoft.com/office/powerpoint/2010/main" val="1711413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9744BE3-38E0-4F03-A575-88277C219068}" type="datetime1">
              <a:rPr lang="en-US" smtClean="0"/>
              <a:t>10/18/2017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92BE1B7-8923-490B-9D1C-2B9CC3432308}" type="slidenum">
              <a:rPr lang="en-US" smtClean="0"/>
              <a:t>‹#›</a:t>
            </a:fld>
            <a:endParaRPr lang="en-US" dirty="0"/>
          </a:p>
        </p:txBody>
      </p:sp>
    </p:spTree>
    <p:extLst>
      <p:ext uri="{BB962C8B-B14F-4D97-AF65-F5344CB8AC3E}">
        <p14:creationId xmlns:p14="http://schemas.microsoft.com/office/powerpoint/2010/main" val="3762363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113A4AA-A170-46EF-9495-13E4E614B06F}" type="datetime1">
              <a:rPr lang="en-US" smtClean="0"/>
              <a:t>10/18/2017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92BE1B7-8923-490B-9D1C-2B9CC3432308}" type="slidenum">
              <a:rPr lang="en-US" smtClean="0"/>
              <a:t>‹#›</a:t>
            </a:fld>
            <a:endParaRPr lang="en-US" dirty="0"/>
          </a:p>
        </p:txBody>
      </p:sp>
    </p:spTree>
    <p:extLst>
      <p:ext uri="{BB962C8B-B14F-4D97-AF65-F5344CB8AC3E}">
        <p14:creationId xmlns:p14="http://schemas.microsoft.com/office/powerpoint/2010/main" val="1589679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D926F75-B723-49E5-85D6-507389DFDA4C}" type="datetime1">
              <a:rPr lang="en-US" smtClean="0"/>
              <a:t>10/18/2017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92BE1B7-8923-490B-9D1C-2B9CC3432308}" type="slidenum">
              <a:rPr lang="en-US" smtClean="0"/>
              <a:t>‹#›</a:t>
            </a:fld>
            <a:endParaRPr lang="en-US" dirty="0"/>
          </a:p>
        </p:txBody>
      </p:sp>
    </p:spTree>
    <p:extLst>
      <p:ext uri="{BB962C8B-B14F-4D97-AF65-F5344CB8AC3E}">
        <p14:creationId xmlns:p14="http://schemas.microsoft.com/office/powerpoint/2010/main" val="4268576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DFA06E-02AA-4D01-931D-048582FD5922}" type="datetime1">
              <a:rPr lang="en-US" smtClean="0"/>
              <a:t>10/18/2017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92BE1B7-8923-490B-9D1C-2B9CC3432308}" type="slidenum">
              <a:rPr lang="en-US" smtClean="0"/>
              <a:t>‹#›</a:t>
            </a:fld>
            <a:endParaRPr lang="en-US" dirty="0"/>
          </a:p>
        </p:txBody>
      </p:sp>
    </p:spTree>
    <p:extLst>
      <p:ext uri="{BB962C8B-B14F-4D97-AF65-F5344CB8AC3E}">
        <p14:creationId xmlns:p14="http://schemas.microsoft.com/office/powerpoint/2010/main" val="1287664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29A4D8-ED6B-4C4E-9F9D-AE978797888C}" type="datetime1">
              <a:rPr lang="en-US" smtClean="0"/>
              <a:t>10/18/2017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92BE1B7-8923-490B-9D1C-2B9CC3432308}" type="slidenum">
              <a:rPr lang="en-US" smtClean="0"/>
              <a:t>‹#›</a:t>
            </a:fld>
            <a:endParaRPr lang="en-US" dirty="0"/>
          </a:p>
        </p:txBody>
      </p:sp>
    </p:spTree>
    <p:extLst>
      <p:ext uri="{BB962C8B-B14F-4D97-AF65-F5344CB8AC3E}">
        <p14:creationId xmlns:p14="http://schemas.microsoft.com/office/powerpoint/2010/main" val="2063711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0FFCCA-9744-4226-8E2E-F65DE27C9D7A}" type="datetime1">
              <a:rPr lang="en-US" smtClean="0"/>
              <a:t>10/18/2017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92BE1B7-8923-490B-9D1C-2B9CC3432308}" type="slidenum">
              <a:rPr lang="en-US" smtClean="0"/>
              <a:t>‹#›</a:t>
            </a:fld>
            <a:endParaRPr lang="en-US" dirty="0"/>
          </a:p>
        </p:txBody>
      </p:sp>
    </p:spTree>
    <p:extLst>
      <p:ext uri="{BB962C8B-B14F-4D97-AF65-F5344CB8AC3E}">
        <p14:creationId xmlns:p14="http://schemas.microsoft.com/office/powerpoint/2010/main" val="2544716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000"/>
            <a:lum/>
          </a:blip>
          <a:srcRect/>
          <a:stretch>
            <a:fillRect l="30000" r="30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494FB6-89A2-4A0F-9639-B4BC4866E009}" type="datetime1">
              <a:rPr lang="en-US" smtClean="0"/>
              <a:t>10/18/2017</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2BE1B7-8923-490B-9D1C-2B9CC3432308}" type="slidenum">
              <a:rPr lang="en-US" smtClean="0"/>
              <a:t>‹#›</a:t>
            </a:fld>
            <a:endParaRPr lang="en-US" dirty="0"/>
          </a:p>
        </p:txBody>
      </p:sp>
    </p:spTree>
    <p:extLst>
      <p:ext uri="{BB962C8B-B14F-4D97-AF65-F5344CB8AC3E}">
        <p14:creationId xmlns:p14="http://schemas.microsoft.com/office/powerpoint/2010/main" val="1547429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anupam.mitra@gov.in" TargetMode="External"/><Relationship Id="rId2" Type="http://schemas.openxmlformats.org/officeDocument/2006/relationships/hyperlink" Target="mailto:gopal.negi@nic.in"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30960" y="386080"/>
            <a:ext cx="9337040" cy="1523999"/>
          </a:xfrm>
        </p:spPr>
        <p:txBody>
          <a:bodyPr>
            <a:noAutofit/>
          </a:bodyPr>
          <a:lstStyle/>
          <a:p>
            <a:r>
              <a:rPr lang="en-US" sz="5400" b="1" dirty="0" smtClean="0">
                <a:solidFill>
                  <a:schemeClr val="accent1">
                    <a:lumMod val="75000"/>
                  </a:schemeClr>
                </a:solidFill>
                <a:latin typeface="Garamond" panose="02020404030301010803" pitchFamily="18" charset="0"/>
              </a:rPr>
              <a:t>BUSINESS SERVICE PRICE INDEX </a:t>
            </a:r>
            <a:endParaRPr lang="en-US" sz="5400" dirty="0">
              <a:solidFill>
                <a:schemeClr val="accent1">
                  <a:lumMod val="75000"/>
                </a:schemeClr>
              </a:solidFill>
            </a:endParaRPr>
          </a:p>
        </p:txBody>
      </p:sp>
      <p:sp>
        <p:nvSpPr>
          <p:cNvPr id="3" name="Subtitle 2"/>
          <p:cNvSpPr>
            <a:spLocks noGrp="1"/>
          </p:cNvSpPr>
          <p:nvPr>
            <p:ph type="subTitle" idx="1"/>
          </p:nvPr>
        </p:nvSpPr>
        <p:spPr>
          <a:xfrm>
            <a:off x="1625600" y="5232400"/>
            <a:ext cx="9042400" cy="777240"/>
          </a:xfrm>
        </p:spPr>
        <p:txBody>
          <a:bodyPr>
            <a:noAutofit/>
          </a:bodyPr>
          <a:lstStyle/>
          <a:p>
            <a:pPr>
              <a:spcBef>
                <a:spcPts val="0"/>
              </a:spcBef>
            </a:pPr>
            <a:r>
              <a:rPr lang="en-US" sz="2000" dirty="0" smtClean="0">
                <a:latin typeface="Garamond" panose="02020404030301010803" pitchFamily="18" charset="0"/>
              </a:rPr>
              <a:t>Office of Economic Advisor</a:t>
            </a:r>
          </a:p>
          <a:p>
            <a:pPr>
              <a:spcBef>
                <a:spcPts val="0"/>
              </a:spcBef>
            </a:pPr>
            <a:r>
              <a:rPr lang="en-US" sz="2000" dirty="0" smtClean="0">
                <a:latin typeface="Garamond" panose="02020404030301010803" pitchFamily="18" charset="0"/>
              </a:rPr>
              <a:t>Ministry Of Commerce and Industry </a:t>
            </a:r>
          </a:p>
          <a:p>
            <a:pPr>
              <a:spcBef>
                <a:spcPts val="0"/>
              </a:spcBef>
            </a:pPr>
            <a:r>
              <a:rPr lang="en-US" sz="2000" dirty="0" smtClean="0">
                <a:latin typeface="Garamond" panose="02020404030301010803" pitchFamily="18" charset="0"/>
              </a:rPr>
              <a:t>Government of India </a:t>
            </a:r>
          </a:p>
          <a:p>
            <a:pPr>
              <a:spcBef>
                <a:spcPts val="0"/>
              </a:spcBef>
            </a:pPr>
            <a:r>
              <a:rPr lang="en-US" sz="2000" dirty="0" smtClean="0">
                <a:latin typeface="Garamond" panose="02020404030301010803" pitchFamily="18" charset="0"/>
              </a:rPr>
              <a:t>New Delhi </a:t>
            </a:r>
          </a:p>
          <a:p>
            <a:pPr>
              <a:spcBef>
                <a:spcPts val="0"/>
              </a:spcBef>
            </a:pPr>
            <a:endParaRPr lang="en-US" sz="20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56400" y="2142290"/>
            <a:ext cx="1686160" cy="2857899"/>
          </a:xfrm>
          <a:prstGeom prst="rect">
            <a:avLst/>
          </a:prstGeom>
        </p:spPr>
      </p:pic>
    </p:spTree>
    <p:extLst>
      <p:ext uri="{BB962C8B-B14F-4D97-AF65-F5344CB8AC3E}">
        <p14:creationId xmlns:p14="http://schemas.microsoft.com/office/powerpoint/2010/main" val="40148813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a:latin typeface="Garamond" panose="02020404030301010803" pitchFamily="18" charset="0"/>
              </a:rPr>
              <a:t>Postal Service Price Index</a:t>
            </a:r>
          </a:p>
        </p:txBody>
      </p:sp>
      <p:graphicFrame>
        <p:nvGraphicFramePr>
          <p:cNvPr id="4" name="Table 3"/>
          <p:cNvGraphicFramePr>
            <a:graphicFrameLocks noGrp="1"/>
          </p:cNvGraphicFramePr>
          <p:nvPr>
            <p:extLst>
              <p:ext uri="{D42A27DB-BD31-4B8C-83A1-F6EECF244321}">
                <p14:modId xmlns:p14="http://schemas.microsoft.com/office/powerpoint/2010/main" val="520586749"/>
              </p:ext>
            </p:extLst>
          </p:nvPr>
        </p:nvGraphicFramePr>
        <p:xfrm>
          <a:off x="838200" y="1690687"/>
          <a:ext cx="10515600" cy="5005208"/>
        </p:xfrm>
        <a:graphic>
          <a:graphicData uri="http://schemas.openxmlformats.org/drawingml/2006/table">
            <a:tbl>
              <a:tblPr firstRow="1" bandRow="1">
                <a:tableStyleId>{5C22544A-7EE6-4342-B048-85BDC9FD1C3A}</a:tableStyleId>
              </a:tblPr>
              <a:tblGrid>
                <a:gridCol w="2525786"/>
                <a:gridCol w="7989814"/>
              </a:tblGrid>
              <a:tr h="381953">
                <a:tc gridSpan="2">
                  <a:txBody>
                    <a:bodyPr/>
                    <a:lstStyle/>
                    <a:p>
                      <a:pPr algn="ctr"/>
                      <a:r>
                        <a:rPr lang="en-US" sz="2000" b="1" dirty="0" smtClean="0">
                          <a:latin typeface="Garamond" panose="02020404030301010803" pitchFamily="18" charset="0"/>
                        </a:rPr>
                        <a:t>Postal Service Price Index</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just"/>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5280">
                <a:tc>
                  <a:txBody>
                    <a:bodyPr/>
                    <a:lstStyle/>
                    <a:p>
                      <a:r>
                        <a:rPr lang="en-US" sz="2000" dirty="0" smtClean="0">
                          <a:latin typeface="Garamond" panose="02020404030301010803" pitchFamily="18" charset="0"/>
                        </a:rPr>
                        <a:t>Base Year </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2000" dirty="0" smtClean="0">
                          <a:latin typeface="Garamond" panose="02020404030301010803" pitchFamily="18" charset="0"/>
                        </a:rPr>
                        <a:t>2004-05</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5120">
                <a:tc>
                  <a:txBody>
                    <a:bodyPr/>
                    <a:lstStyle/>
                    <a:p>
                      <a:r>
                        <a:rPr lang="en-US" sz="2000" dirty="0" smtClean="0">
                          <a:latin typeface="Garamond" panose="02020404030301010803" pitchFamily="18" charset="0"/>
                        </a:rPr>
                        <a:t>Frequency</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2000" dirty="0" smtClean="0">
                          <a:latin typeface="Garamond" panose="02020404030301010803" pitchFamily="18" charset="0"/>
                        </a:rPr>
                        <a:t>Monthly</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87651">
                <a:tc>
                  <a:txBody>
                    <a:bodyPr/>
                    <a:lstStyle/>
                    <a:p>
                      <a:r>
                        <a:rPr lang="en-US" sz="2000" dirty="0" smtClean="0">
                          <a:latin typeface="Garamond" panose="02020404030301010803" pitchFamily="18" charset="0"/>
                        </a:rPr>
                        <a:t>Components </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lgn="just" defTabSz="3762024" rtl="0" eaLnBrk="1" latinLnBrk="0" hangingPunct="1">
                        <a:buFont typeface="Arial" panose="020B0604020202020204" pitchFamily="34" charset="0"/>
                        <a:buChar char="•"/>
                      </a:pPr>
                      <a:r>
                        <a:rPr lang="en-US" sz="2000" b="0" i="0" u="none" strike="noStrike" kern="1200" baseline="0" dirty="0" smtClean="0">
                          <a:solidFill>
                            <a:schemeClr val="dk1"/>
                          </a:solidFill>
                          <a:latin typeface="Garamond" panose="02020404030301010803" pitchFamily="18" charset="0"/>
                          <a:ea typeface="+mn-ea"/>
                          <a:cs typeface="+mn-cs"/>
                        </a:rPr>
                        <a:t>Postal Services related to letters</a:t>
                      </a:r>
                    </a:p>
                    <a:p>
                      <a:pPr marL="342900" indent="-342900" algn="just" defTabSz="3762024" rtl="0" eaLnBrk="1" latinLnBrk="0" hangingPunct="1">
                        <a:buFont typeface="Arial" panose="020B0604020202020204" pitchFamily="34" charset="0"/>
                        <a:buChar char="•"/>
                      </a:pPr>
                      <a:r>
                        <a:rPr lang="en-US" sz="2000" b="0" i="0" u="none" strike="noStrike" kern="1200" baseline="0" dirty="0" smtClean="0">
                          <a:solidFill>
                            <a:schemeClr val="dk1"/>
                          </a:solidFill>
                          <a:latin typeface="Garamond" panose="02020404030301010803" pitchFamily="18" charset="0"/>
                          <a:ea typeface="+mn-ea"/>
                          <a:cs typeface="+mn-cs"/>
                        </a:rPr>
                        <a:t>Postal services related to Parcels</a:t>
                      </a:r>
                    </a:p>
                    <a:p>
                      <a:pPr marL="342900" indent="-342900" algn="just" defTabSz="3762024" rtl="0" eaLnBrk="1" latinLnBrk="0" hangingPunct="1">
                        <a:buFont typeface="Arial" panose="020B0604020202020204" pitchFamily="34" charset="0"/>
                        <a:buChar char="•"/>
                      </a:pPr>
                      <a:r>
                        <a:rPr lang="en-US" sz="2000" b="0" i="0" u="none" strike="noStrike" kern="1200" baseline="0" dirty="0" smtClean="0">
                          <a:solidFill>
                            <a:schemeClr val="dk1"/>
                          </a:solidFill>
                          <a:latin typeface="Garamond" panose="02020404030301010803" pitchFamily="18" charset="0"/>
                          <a:ea typeface="+mn-ea"/>
                          <a:cs typeface="+mn-cs"/>
                        </a:rPr>
                        <a:t>Post Office counter services </a:t>
                      </a:r>
                      <a:r>
                        <a:rPr lang="en-US" sz="2000" b="0" i="1" u="none" strike="noStrike" kern="1200" baseline="0" dirty="0" smtClean="0">
                          <a:solidFill>
                            <a:schemeClr val="dk1"/>
                          </a:solidFill>
                          <a:latin typeface="Garamond" panose="02020404030301010803" pitchFamily="18" charset="0"/>
                          <a:ea typeface="+mn-ea"/>
                          <a:cs typeface="+mn-cs"/>
                        </a:rPr>
                        <a:t>(Sale of Stamps, handling of registered letters and packets)</a:t>
                      </a:r>
                      <a:r>
                        <a:rPr lang="en-US" sz="2000" b="0" i="0" u="none" strike="noStrike" kern="1200" baseline="0" dirty="0" smtClean="0">
                          <a:solidFill>
                            <a:schemeClr val="dk1"/>
                          </a:solidFill>
                          <a:latin typeface="Garamond" panose="02020404030301010803" pitchFamily="18" charset="0"/>
                          <a:ea typeface="+mn-ea"/>
                          <a:cs typeface="+mn-cs"/>
                        </a:rPr>
                        <a:t>Other services </a:t>
                      </a:r>
                      <a:r>
                        <a:rPr lang="en-US" sz="2000" b="0" i="1" u="none" strike="noStrike" kern="1200" baseline="0" dirty="0" smtClean="0">
                          <a:solidFill>
                            <a:schemeClr val="dk1"/>
                          </a:solidFill>
                          <a:latin typeface="Garamond" panose="02020404030301010803" pitchFamily="18" charset="0"/>
                          <a:ea typeface="+mn-ea"/>
                          <a:cs typeface="+mn-cs"/>
                        </a:rPr>
                        <a:t>(Speed Post, Express Post, Business Post, Bill Mail Service, e-post etc)</a:t>
                      </a: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73023">
                <a:tc>
                  <a:txBody>
                    <a:bodyPr/>
                    <a:lstStyle/>
                    <a:p>
                      <a:r>
                        <a:rPr lang="en-US" sz="2000" dirty="0" smtClean="0">
                          <a:latin typeface="Garamond" panose="02020404030301010803" pitchFamily="18" charset="0"/>
                        </a:rPr>
                        <a:t>Price</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2000" b="0" i="0" u="none" strike="noStrike" baseline="0" dirty="0" smtClean="0">
                          <a:latin typeface="Garamond" panose="02020404030301010803" pitchFamily="18" charset="0"/>
                        </a:rPr>
                        <a:t>Since the tariffs/charges are weight sensitive and/or distance sensitive all the tariffs/charges classified by different categories within a service have been treated as different entities e.g. an envelope with weight up to 20 grams has been treated as a separate entity than an envelope in excess of 20 grams.</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1155">
                <a:tc>
                  <a:txBody>
                    <a:bodyPr/>
                    <a:lstStyle/>
                    <a:p>
                      <a:pPr marL="0" marR="0" lvl="0" indent="0" algn="l" defTabSz="3762024"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smtClean="0">
                          <a:ln>
                            <a:noFill/>
                          </a:ln>
                          <a:solidFill>
                            <a:prstClr val="black"/>
                          </a:solidFill>
                          <a:effectLst/>
                          <a:uLnTx/>
                          <a:uFillTx/>
                          <a:latin typeface="Garamond" panose="02020404030301010803" pitchFamily="18" charset="0"/>
                          <a:ea typeface="+mn-ea"/>
                          <a:cs typeface="+mn-cs"/>
                        </a:rPr>
                        <a:t>Weighting diagram </a:t>
                      </a: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2000" b="0" i="0" u="none" strike="noStrike" baseline="0" dirty="0" smtClean="0">
                          <a:latin typeface="Garamond" panose="02020404030301010803" pitchFamily="18" charset="0"/>
                        </a:rPr>
                        <a:t>Weights assigned on the basis of estimated revenue of each item</a:t>
                      </a: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4007">
                <a:tc>
                  <a:txBody>
                    <a:bodyPr/>
                    <a:lstStyle/>
                    <a:p>
                      <a:pPr marL="0" marR="0" lvl="0" indent="0" algn="just" defTabSz="3762024"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smtClean="0">
                          <a:ln>
                            <a:noFill/>
                          </a:ln>
                          <a:solidFill>
                            <a:prstClr val="black"/>
                          </a:solidFill>
                          <a:effectLst/>
                          <a:uLnTx/>
                          <a:uFillTx/>
                          <a:latin typeface="Garamond" panose="02020404030301010803" pitchFamily="18" charset="0"/>
                          <a:ea typeface="+mn-ea"/>
                          <a:cs typeface="+mn-cs"/>
                        </a:rPr>
                        <a:t>Data availability </a:t>
                      </a: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2000" dirty="0" smtClean="0">
                          <a:latin typeface="Garamond" panose="02020404030301010803" pitchFamily="18" charset="0"/>
                        </a:rPr>
                        <a:t>April 2005 to June 2017</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7019">
                <a:tc>
                  <a:txBody>
                    <a:bodyPr/>
                    <a:lstStyle/>
                    <a:p>
                      <a:pPr marL="0" algn="just" defTabSz="3762024" rtl="0" eaLnBrk="1" latinLnBrk="0" hangingPunct="1"/>
                      <a:r>
                        <a:rPr lang="en-US" sz="2000" kern="1200" dirty="0" smtClean="0">
                          <a:solidFill>
                            <a:schemeClr val="dk1"/>
                          </a:solidFill>
                          <a:latin typeface="Garamond" panose="02020404030301010803" pitchFamily="18" charset="0"/>
                          <a:ea typeface="+mn-ea"/>
                          <a:cs typeface="+mn-cs"/>
                        </a:rPr>
                        <a:t>Data source </a:t>
                      </a:r>
                      <a:endParaRPr lang="en-US" sz="2000" kern="1200" dirty="0">
                        <a:solidFill>
                          <a:schemeClr val="dk1"/>
                        </a:solidFill>
                        <a:latin typeface="Garamond" panose="02020404030301010803" pitchFamily="18" charset="0"/>
                        <a:ea typeface="+mn-ea"/>
                        <a:cs typeface="+mn-cs"/>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just" defTabSz="3762024" rtl="0" eaLnBrk="1" latinLnBrk="0" hangingPunct="1"/>
                      <a:r>
                        <a:rPr lang="en-US" sz="2000" kern="1200" dirty="0" smtClean="0">
                          <a:solidFill>
                            <a:schemeClr val="dk1"/>
                          </a:solidFill>
                          <a:latin typeface="Garamond" panose="02020404030301010803" pitchFamily="18" charset="0"/>
                          <a:ea typeface="+mn-ea"/>
                          <a:cs typeface="+mn-cs"/>
                        </a:rPr>
                        <a:t>Department of Posts </a:t>
                      </a:r>
                      <a:endParaRPr lang="en-US" sz="2000" kern="1200" dirty="0">
                        <a:solidFill>
                          <a:schemeClr val="dk1"/>
                        </a:solidFill>
                        <a:latin typeface="Garamond" panose="02020404030301010803" pitchFamily="18" charset="0"/>
                        <a:ea typeface="+mn-ea"/>
                        <a:cs typeface="+mn-cs"/>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Slide Number Placeholder 2"/>
          <p:cNvSpPr>
            <a:spLocks noGrp="1"/>
          </p:cNvSpPr>
          <p:nvPr>
            <p:ph type="sldNum" sz="quarter" idx="12"/>
          </p:nvPr>
        </p:nvSpPr>
        <p:spPr/>
        <p:txBody>
          <a:bodyPr/>
          <a:lstStyle/>
          <a:p>
            <a:fld id="{192BE1B7-8923-490B-9D1C-2B9CC3432308}" type="slidenum">
              <a:rPr lang="en-US" smtClean="0"/>
              <a:t>10</a:t>
            </a:fld>
            <a:endParaRPr lang="en-US" dirty="0"/>
          </a:p>
        </p:txBody>
      </p:sp>
    </p:spTree>
    <p:extLst>
      <p:ext uri="{BB962C8B-B14F-4D97-AF65-F5344CB8AC3E}">
        <p14:creationId xmlns:p14="http://schemas.microsoft.com/office/powerpoint/2010/main" val="95792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a:latin typeface="Garamond" panose="02020404030301010803" pitchFamily="18" charset="0"/>
              </a:rPr>
              <a:t>Postal Service Price Index</a:t>
            </a:r>
          </a:p>
        </p:txBody>
      </p:sp>
      <p:sp>
        <p:nvSpPr>
          <p:cNvPr id="3" name="Slide Number Placeholder 2"/>
          <p:cNvSpPr>
            <a:spLocks noGrp="1"/>
          </p:cNvSpPr>
          <p:nvPr>
            <p:ph type="sldNum" sz="quarter" idx="12"/>
          </p:nvPr>
        </p:nvSpPr>
        <p:spPr/>
        <p:txBody>
          <a:bodyPr/>
          <a:lstStyle/>
          <a:p>
            <a:fld id="{192BE1B7-8923-490B-9D1C-2B9CC3432308}" type="slidenum">
              <a:rPr lang="en-US" smtClean="0"/>
              <a:t>11</a:t>
            </a:fld>
            <a:endParaRPr lang="en-US" dirty="0"/>
          </a:p>
        </p:txBody>
      </p:sp>
      <p:sp>
        <p:nvSpPr>
          <p:cNvPr id="5" name="Content Placeholder 2"/>
          <p:cNvSpPr>
            <a:spLocks noGrp="1"/>
          </p:cNvSpPr>
          <p:nvPr>
            <p:ph idx="1"/>
          </p:nvPr>
        </p:nvSpPr>
        <p:spPr>
          <a:xfrm>
            <a:off x="838200" y="1825625"/>
            <a:ext cx="10515600" cy="4351338"/>
          </a:xfrm>
        </p:spPr>
        <p:txBody>
          <a:bodyPr>
            <a:normAutofit/>
          </a:bodyPr>
          <a:lstStyle/>
          <a:p>
            <a:pPr marL="0" indent="0" algn="just">
              <a:buNone/>
            </a:pPr>
            <a:r>
              <a:rPr lang="en-US" sz="3200" b="1" dirty="0" smtClean="0">
                <a:latin typeface="Garamond" panose="02020404030301010803" pitchFamily="18" charset="0"/>
              </a:rPr>
              <a:t>Challenges</a:t>
            </a:r>
            <a:endParaRPr lang="en-US" sz="3200" b="1" dirty="0">
              <a:latin typeface="Garamond" panose="02020404030301010803" pitchFamily="18" charset="0"/>
            </a:endParaRPr>
          </a:p>
          <a:p>
            <a:pPr algn="just"/>
            <a:endParaRPr lang="en-US" sz="1400" dirty="0">
              <a:latin typeface="Garamond" panose="02020404030301010803" pitchFamily="18" charset="0"/>
            </a:endParaRPr>
          </a:p>
          <a:p>
            <a:pPr algn="just">
              <a:buFont typeface="Wingdings" panose="05000000000000000000" pitchFamily="2" charset="2"/>
              <a:buChar char="Ø"/>
            </a:pPr>
            <a:r>
              <a:rPr lang="en-US" dirty="0" smtClean="0">
                <a:latin typeface="Garamond" panose="02020404030301010803" pitchFamily="18" charset="0"/>
              </a:rPr>
              <a:t>Coverage limited only to postal services rendered by Government department</a:t>
            </a:r>
          </a:p>
          <a:p>
            <a:pPr algn="just">
              <a:buFont typeface="Wingdings" panose="05000000000000000000" pitchFamily="2" charset="2"/>
              <a:buChar char="Ø"/>
            </a:pPr>
            <a:r>
              <a:rPr lang="en-US" dirty="0" smtClean="0">
                <a:latin typeface="Garamond" panose="02020404030301010803" pitchFamily="18" charset="0"/>
              </a:rPr>
              <a:t>Prices are administered as a result the index does not show any significant change</a:t>
            </a:r>
          </a:p>
          <a:p>
            <a:pPr algn="just">
              <a:buFont typeface="Wingdings" panose="05000000000000000000" pitchFamily="2" charset="2"/>
              <a:buChar char="Ø"/>
            </a:pPr>
            <a:r>
              <a:rPr lang="en-US" dirty="0" smtClean="0">
                <a:latin typeface="Garamond" panose="02020404030301010803" pitchFamily="18" charset="0"/>
              </a:rPr>
              <a:t>Private sector, in particular courier services, not covered</a:t>
            </a:r>
            <a:endParaRPr lang="en-US" dirty="0">
              <a:latin typeface="Garamond" panose="02020404030301010803" pitchFamily="18" charset="0"/>
            </a:endParaRPr>
          </a:p>
        </p:txBody>
      </p:sp>
    </p:spTree>
    <p:extLst>
      <p:ext uri="{BB962C8B-B14F-4D97-AF65-F5344CB8AC3E}">
        <p14:creationId xmlns:p14="http://schemas.microsoft.com/office/powerpoint/2010/main" val="23543057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a:latin typeface="Garamond" panose="02020404030301010803" pitchFamily="18" charset="0"/>
              </a:rPr>
              <a:t>Telecom Service Price Index</a:t>
            </a:r>
          </a:p>
        </p:txBody>
      </p:sp>
      <p:graphicFrame>
        <p:nvGraphicFramePr>
          <p:cNvPr id="4" name="Table 3"/>
          <p:cNvGraphicFramePr>
            <a:graphicFrameLocks noGrp="1"/>
          </p:cNvGraphicFramePr>
          <p:nvPr>
            <p:extLst>
              <p:ext uri="{D42A27DB-BD31-4B8C-83A1-F6EECF244321}">
                <p14:modId xmlns:p14="http://schemas.microsoft.com/office/powerpoint/2010/main" val="2814170806"/>
              </p:ext>
            </p:extLst>
          </p:nvPr>
        </p:nvGraphicFramePr>
        <p:xfrm>
          <a:off x="838200" y="1421851"/>
          <a:ext cx="10515600" cy="5131349"/>
        </p:xfrm>
        <a:graphic>
          <a:graphicData uri="http://schemas.openxmlformats.org/drawingml/2006/table">
            <a:tbl>
              <a:tblPr firstRow="1" bandRow="1">
                <a:tableStyleId>{5C22544A-7EE6-4342-B048-85BDC9FD1C3A}</a:tableStyleId>
              </a:tblPr>
              <a:tblGrid>
                <a:gridCol w="2529163"/>
                <a:gridCol w="7986437"/>
              </a:tblGrid>
              <a:tr h="443031">
                <a:tc gridSpan="2">
                  <a:txBody>
                    <a:bodyPr/>
                    <a:lstStyle/>
                    <a:p>
                      <a:pPr algn="ctr"/>
                      <a:r>
                        <a:rPr lang="en-US" sz="2000" b="1" dirty="0" smtClean="0">
                          <a:latin typeface="Garamond" panose="02020404030301010803" pitchFamily="18" charset="0"/>
                        </a:rPr>
                        <a:t>Telecom Service Price Index</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just"/>
                      <a:endParaRPr lang="en-US" sz="1300" i="1"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3031">
                <a:tc>
                  <a:txBody>
                    <a:bodyPr/>
                    <a:lstStyle/>
                    <a:p>
                      <a:r>
                        <a:rPr lang="en-US" sz="2000" dirty="0" smtClean="0">
                          <a:latin typeface="Garamond" panose="02020404030301010803" pitchFamily="18" charset="0"/>
                        </a:rPr>
                        <a:t>Base Year </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2000" dirty="0" smtClean="0">
                          <a:latin typeface="Garamond" panose="02020404030301010803" pitchFamily="18" charset="0"/>
                        </a:rPr>
                        <a:t>2009-10</a:t>
                      </a:r>
                      <a:endParaRPr lang="en-US" sz="1300" i="1"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3031">
                <a:tc>
                  <a:txBody>
                    <a:bodyPr/>
                    <a:lstStyle/>
                    <a:p>
                      <a:r>
                        <a:rPr lang="en-US" sz="2000" dirty="0" smtClean="0">
                          <a:latin typeface="Garamond" panose="02020404030301010803" pitchFamily="18" charset="0"/>
                        </a:rPr>
                        <a:t>Frequency</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2000" dirty="0" smtClean="0">
                          <a:latin typeface="Garamond" panose="02020404030301010803" pitchFamily="18" charset="0"/>
                        </a:rPr>
                        <a:t>Monthly</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3031">
                <a:tc>
                  <a:txBody>
                    <a:bodyPr/>
                    <a:lstStyle/>
                    <a:p>
                      <a:r>
                        <a:rPr lang="en-US" sz="2000" dirty="0" smtClean="0">
                          <a:latin typeface="Garamond" panose="02020404030301010803" pitchFamily="18" charset="0"/>
                        </a:rPr>
                        <a:t>Components </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2000" dirty="0" smtClean="0">
                          <a:latin typeface="Garamond" panose="02020404030301010803" pitchFamily="18" charset="0"/>
                        </a:rPr>
                        <a:t> Telephone call and Short Messaging Service</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5860">
                <a:tc>
                  <a:txBody>
                    <a:bodyPr/>
                    <a:lstStyle/>
                    <a:p>
                      <a:r>
                        <a:rPr lang="en-US" sz="2000" b="0" i="0" u="none" strike="noStrike" baseline="0" dirty="0" smtClean="0">
                          <a:latin typeface="Garamond" pitchFamily="18" charset="0"/>
                        </a:rPr>
                        <a:t>Price of Call</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2000" dirty="0" smtClean="0">
                          <a:latin typeface="Garamond" panose="02020404030301010803" pitchFamily="18" charset="0"/>
                        </a:rPr>
                        <a:t> </a:t>
                      </a:r>
                      <a:r>
                        <a:rPr lang="en-US" sz="2000" b="0" i="0" u="none" strike="noStrike" baseline="0" dirty="0" smtClean="0">
                          <a:latin typeface="Garamond" pitchFamily="18" charset="0"/>
                        </a:rPr>
                        <a:t>Average Subscriber Outgo per Outgoing Minute</a:t>
                      </a: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74006">
                <a:tc>
                  <a:txBody>
                    <a:bodyPr/>
                    <a:lstStyle/>
                    <a:p>
                      <a:r>
                        <a:rPr lang="en-US" sz="2000" dirty="0" smtClean="0">
                          <a:latin typeface="Garamond" panose="02020404030301010803" pitchFamily="18" charset="0"/>
                        </a:rPr>
                        <a:t>Weight of call</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just" defTabSz="3762024"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smtClean="0">
                          <a:ln>
                            <a:noFill/>
                          </a:ln>
                          <a:solidFill>
                            <a:prstClr val="black"/>
                          </a:solidFill>
                          <a:effectLst/>
                          <a:uLnTx/>
                          <a:uFillTx/>
                          <a:latin typeface="Garamond" pitchFamily="18" charset="0"/>
                          <a:ea typeface="+mn-ea"/>
                          <a:cs typeface="+mn-cs"/>
                        </a:rPr>
                        <a:t>Weights to the item call have been assigned on the basis of the share of the estimated revenue of calls to the total revenue generated in call and SMS categories.</a:t>
                      </a: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1109">
                <a:tc>
                  <a:txBody>
                    <a:bodyPr/>
                    <a:lstStyle/>
                    <a:p>
                      <a:r>
                        <a:rPr kumimoji="0" lang="en-US" sz="2000" b="0" i="0" u="none" strike="noStrike" kern="1200" cap="none" spc="0" normalizeH="0" baseline="0" noProof="0" dirty="0" smtClean="0">
                          <a:ln>
                            <a:noFill/>
                          </a:ln>
                          <a:solidFill>
                            <a:prstClr val="black"/>
                          </a:solidFill>
                          <a:effectLst/>
                          <a:uLnTx/>
                          <a:uFillTx/>
                          <a:latin typeface="Garamond" pitchFamily="18" charset="0"/>
                          <a:ea typeface="+mn-ea"/>
                          <a:cs typeface="+mn-cs"/>
                        </a:rPr>
                        <a:t>Price of SMS </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just" defTabSz="3762024"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smtClean="0">
                          <a:ln>
                            <a:noFill/>
                          </a:ln>
                          <a:solidFill>
                            <a:prstClr val="black"/>
                          </a:solidFill>
                          <a:effectLst/>
                          <a:uLnTx/>
                          <a:uFillTx/>
                          <a:latin typeface="Garamond" pitchFamily="18" charset="0"/>
                          <a:ea typeface="+mn-ea"/>
                          <a:cs typeface="+mn-cs"/>
                        </a:rPr>
                        <a:t>Derived as the average revenue per subscriber per SMS</a:t>
                      </a:r>
                      <a:endParaRPr kumimoji="0" lang="en-US" sz="2000" b="0" i="0" u="none" strike="noStrike" kern="1200" cap="none" spc="0" normalizeH="0" baseline="0" noProof="0" dirty="0">
                        <a:ln>
                          <a:noFill/>
                        </a:ln>
                        <a:solidFill>
                          <a:prstClr val="black"/>
                        </a:solidFill>
                        <a:effectLst/>
                        <a:uLnTx/>
                        <a:uFillTx/>
                        <a:latin typeface="Garamond" panose="02020404030301010803" pitchFamily="18" charset="0"/>
                        <a:ea typeface="+mn-ea"/>
                        <a:cs typeface="+mn-cs"/>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69414">
                <a:tc>
                  <a:txBody>
                    <a:bodyPr/>
                    <a:lstStyle/>
                    <a:p>
                      <a:r>
                        <a:rPr lang="en-US" sz="2000" dirty="0" smtClean="0">
                          <a:latin typeface="Garamond" panose="02020404030301010803" pitchFamily="18" charset="0"/>
                        </a:rPr>
                        <a:t>Weight</a:t>
                      </a:r>
                      <a:r>
                        <a:rPr lang="en-US" sz="2000" baseline="0" dirty="0" smtClean="0">
                          <a:latin typeface="Garamond" panose="02020404030301010803" pitchFamily="18" charset="0"/>
                        </a:rPr>
                        <a:t> of SMS</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just" defTabSz="3762024"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smtClean="0">
                          <a:ln>
                            <a:noFill/>
                          </a:ln>
                          <a:solidFill>
                            <a:prstClr val="black"/>
                          </a:solidFill>
                          <a:effectLst/>
                          <a:uLnTx/>
                          <a:uFillTx/>
                          <a:latin typeface="Garamond" pitchFamily="18" charset="0"/>
                          <a:ea typeface="+mn-ea"/>
                          <a:cs typeface="+mn-cs"/>
                        </a:rPr>
                        <a:t>Weights to the items SMS have been assigned on the basis of the share of the estimated revenue of SMS item to the total revenue generated in call and SMS categories).</a:t>
                      </a:r>
                    </a:p>
                    <a:p>
                      <a:pPr marL="0" marR="0" lvl="0" indent="0" algn="just" defTabSz="3762024"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Garamond" panose="02020404030301010803" pitchFamily="18" charset="0"/>
                        <a:ea typeface="+mn-ea"/>
                        <a:cs typeface="+mn-cs"/>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Slide Number Placeholder 2"/>
          <p:cNvSpPr>
            <a:spLocks noGrp="1"/>
          </p:cNvSpPr>
          <p:nvPr>
            <p:ph type="sldNum" sz="quarter" idx="12"/>
          </p:nvPr>
        </p:nvSpPr>
        <p:spPr/>
        <p:txBody>
          <a:bodyPr/>
          <a:lstStyle/>
          <a:p>
            <a:fld id="{192BE1B7-8923-490B-9D1C-2B9CC3432308}" type="slidenum">
              <a:rPr lang="en-US" smtClean="0"/>
              <a:t>12</a:t>
            </a:fld>
            <a:endParaRPr lang="en-US" dirty="0"/>
          </a:p>
        </p:txBody>
      </p:sp>
    </p:spTree>
    <p:extLst>
      <p:ext uri="{BB962C8B-B14F-4D97-AF65-F5344CB8AC3E}">
        <p14:creationId xmlns:p14="http://schemas.microsoft.com/office/powerpoint/2010/main" val="24661281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a:latin typeface="Garamond" panose="02020404030301010803" pitchFamily="18" charset="0"/>
              </a:rPr>
              <a:t>Telecom Service Price Index</a:t>
            </a:r>
          </a:p>
        </p:txBody>
      </p:sp>
      <p:graphicFrame>
        <p:nvGraphicFramePr>
          <p:cNvPr id="4" name="Table 3"/>
          <p:cNvGraphicFramePr>
            <a:graphicFrameLocks noGrp="1"/>
          </p:cNvGraphicFramePr>
          <p:nvPr>
            <p:extLst>
              <p:ext uri="{D42A27DB-BD31-4B8C-83A1-F6EECF244321}">
                <p14:modId xmlns:p14="http://schemas.microsoft.com/office/powerpoint/2010/main" val="67965742"/>
              </p:ext>
            </p:extLst>
          </p:nvPr>
        </p:nvGraphicFramePr>
        <p:xfrm>
          <a:off x="838200" y="1798319"/>
          <a:ext cx="10515600" cy="2768866"/>
        </p:xfrm>
        <a:graphic>
          <a:graphicData uri="http://schemas.openxmlformats.org/drawingml/2006/table">
            <a:tbl>
              <a:tblPr firstRow="1" bandRow="1">
                <a:tableStyleId>{5C22544A-7EE6-4342-B048-85BDC9FD1C3A}</a:tableStyleId>
              </a:tblPr>
              <a:tblGrid>
                <a:gridCol w="2984157"/>
                <a:gridCol w="7531443"/>
              </a:tblGrid>
              <a:tr h="365761">
                <a:tc gridSpan="2">
                  <a:txBody>
                    <a:bodyPr/>
                    <a:lstStyle/>
                    <a:p>
                      <a:pPr algn="ctr"/>
                      <a:r>
                        <a:rPr lang="en-US" sz="2000" b="1" dirty="0" smtClean="0">
                          <a:latin typeface="Garamond" panose="02020404030301010803" pitchFamily="18" charset="0"/>
                        </a:rPr>
                        <a:t>Telecom Service Price Index</a:t>
                      </a:r>
                      <a:endParaRPr kumimoji="0" lang="en-US" sz="2000" b="0" i="0" u="none" strike="noStrike" kern="1200" cap="none" spc="0" normalizeH="0" baseline="0" dirty="0">
                        <a:ln>
                          <a:noFill/>
                        </a:ln>
                        <a:solidFill>
                          <a:prstClr val="black"/>
                        </a:solidFill>
                        <a:effectLst/>
                        <a:uLnTx/>
                        <a:uFillTx/>
                        <a:latin typeface="Garamond" pitchFamily="18" charset="0"/>
                        <a:ea typeface="+mn-ea"/>
                        <a:cs typeface="+mn-cs"/>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just" defTabSz="3762024" rtl="0" eaLnBrk="1" fontAlgn="auto" latinLnBrk="0" hangingPunct="1">
                        <a:lnSpc>
                          <a:spcPct val="100000"/>
                        </a:lnSpc>
                        <a:spcBef>
                          <a:spcPts val="0"/>
                        </a:spcBef>
                        <a:spcAft>
                          <a:spcPts val="0"/>
                        </a:spcAft>
                        <a:buClrTx/>
                        <a:buSzTx/>
                        <a:buFontTx/>
                        <a:buNone/>
                        <a:tabLst/>
                        <a:defRPr/>
                      </a:pPr>
                      <a:endParaRPr lang="en-US" sz="1500" dirty="0">
                        <a:latin typeface="Garamond"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86667">
                <a:tc>
                  <a:txBody>
                    <a:bodyPr/>
                    <a:lstStyle/>
                    <a:p>
                      <a:r>
                        <a:rPr kumimoji="0" lang="en-US" sz="2000" b="0" i="0" u="none" strike="noStrike" kern="1200" cap="none" spc="0" normalizeH="0" baseline="0" dirty="0" smtClean="0">
                          <a:ln>
                            <a:noFill/>
                          </a:ln>
                          <a:solidFill>
                            <a:prstClr val="black"/>
                          </a:solidFill>
                          <a:effectLst/>
                          <a:uLnTx/>
                          <a:uFillTx/>
                          <a:latin typeface="Garamond" pitchFamily="18" charset="0"/>
                          <a:ea typeface="+mn-ea"/>
                          <a:cs typeface="+mn-cs"/>
                        </a:rPr>
                        <a:t>Final weighting diagram</a:t>
                      </a:r>
                      <a:endParaRPr kumimoji="0" lang="en-US" sz="2000" b="0" i="0" u="none" strike="noStrike" kern="1200" cap="none" spc="0" normalizeH="0" baseline="0" dirty="0">
                        <a:ln>
                          <a:noFill/>
                        </a:ln>
                        <a:solidFill>
                          <a:prstClr val="black"/>
                        </a:solidFill>
                        <a:effectLst/>
                        <a:uLnTx/>
                        <a:uFillTx/>
                        <a:latin typeface="Garamond" pitchFamily="18" charset="0"/>
                        <a:ea typeface="+mn-ea"/>
                        <a:cs typeface="+mn-cs"/>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just" defTabSz="3762024"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smtClean="0">
                          <a:ln>
                            <a:noFill/>
                          </a:ln>
                          <a:solidFill>
                            <a:prstClr val="black"/>
                          </a:solidFill>
                          <a:effectLst/>
                          <a:uLnTx/>
                          <a:uFillTx/>
                          <a:latin typeface="Garamond" pitchFamily="18" charset="0"/>
                          <a:ea typeface="+mn-ea"/>
                          <a:cs typeface="+mn-cs"/>
                        </a:rPr>
                        <a:t>The index is first compiled at the item level, for both GSM &amp; CDMA services. Then, the GSM &amp; CDMA services are combined by allocating the weight to GSM &amp; CDMA categories on the basis of estimated revenue in the base year. </a:t>
                      </a:r>
                      <a:endParaRPr lang="en-US" sz="1500" dirty="0">
                        <a:latin typeface="Garamond"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58219">
                <a:tc>
                  <a:txBody>
                    <a:bodyPr/>
                    <a:lstStyle/>
                    <a:p>
                      <a:r>
                        <a:rPr kumimoji="0" lang="en-US" sz="2000" b="0" i="0" u="none" strike="noStrike" kern="1200" cap="none" spc="0" normalizeH="0" baseline="0" dirty="0" smtClean="0">
                          <a:ln>
                            <a:noFill/>
                          </a:ln>
                          <a:solidFill>
                            <a:prstClr val="black"/>
                          </a:solidFill>
                          <a:effectLst/>
                          <a:uLnTx/>
                          <a:uFillTx/>
                          <a:latin typeface="Garamond" pitchFamily="18" charset="0"/>
                          <a:ea typeface="+mn-ea"/>
                          <a:cs typeface="+mn-cs"/>
                        </a:rPr>
                        <a:t>Data availability</a:t>
                      </a:r>
                      <a:endParaRPr kumimoji="0" lang="en-US" sz="2000" b="0" i="0" u="none" strike="noStrike" kern="1200" cap="none" spc="0" normalizeH="0" baseline="0" dirty="0">
                        <a:ln>
                          <a:noFill/>
                        </a:ln>
                        <a:solidFill>
                          <a:prstClr val="black"/>
                        </a:solidFill>
                        <a:effectLst/>
                        <a:uLnTx/>
                        <a:uFillTx/>
                        <a:latin typeface="Garamond" pitchFamily="18" charset="0"/>
                        <a:ea typeface="+mn-ea"/>
                        <a:cs typeface="+mn-cs"/>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kumimoji="0" lang="en-US" sz="2000" b="0" i="0" u="none" strike="noStrike" kern="1200" cap="none" spc="0" normalizeH="0" baseline="0" dirty="0" smtClean="0">
                          <a:ln>
                            <a:noFill/>
                          </a:ln>
                          <a:solidFill>
                            <a:prstClr val="black"/>
                          </a:solidFill>
                          <a:effectLst/>
                          <a:uLnTx/>
                          <a:uFillTx/>
                          <a:latin typeface="Garamond" pitchFamily="18" charset="0"/>
                          <a:ea typeface="+mn-ea"/>
                          <a:cs typeface="+mn-cs"/>
                        </a:rPr>
                        <a:t>April 2009 to May 2017</a:t>
                      </a:r>
                      <a:endParaRPr kumimoji="0" lang="en-US" sz="2000" b="0" i="0" u="none" strike="noStrike" kern="1200" cap="none" spc="0" normalizeH="0" baseline="0" dirty="0">
                        <a:ln>
                          <a:noFill/>
                        </a:ln>
                        <a:solidFill>
                          <a:prstClr val="black"/>
                        </a:solidFill>
                        <a:effectLst/>
                        <a:uLnTx/>
                        <a:uFillTx/>
                        <a:latin typeface="Garamond" pitchFamily="18" charset="0"/>
                        <a:ea typeface="+mn-ea"/>
                        <a:cs typeface="+mn-cs"/>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58219">
                <a:tc>
                  <a:txBody>
                    <a:bodyPr/>
                    <a:lstStyle/>
                    <a:p>
                      <a:pPr marL="0" algn="l" defTabSz="3762024" rtl="0" eaLnBrk="1" latinLnBrk="0" hangingPunct="1"/>
                      <a:r>
                        <a:rPr kumimoji="0" lang="en-US" sz="2000" b="0" i="0" u="none" strike="noStrike" kern="1200" cap="none" spc="0" normalizeH="0" baseline="0" dirty="0" smtClean="0">
                          <a:ln>
                            <a:noFill/>
                          </a:ln>
                          <a:solidFill>
                            <a:prstClr val="black"/>
                          </a:solidFill>
                          <a:effectLst/>
                          <a:uLnTx/>
                          <a:uFillTx/>
                          <a:latin typeface="Garamond" pitchFamily="18" charset="0"/>
                          <a:ea typeface="+mn-ea"/>
                          <a:cs typeface="+mn-cs"/>
                        </a:rPr>
                        <a:t>Data source </a:t>
                      </a:r>
                      <a:endParaRPr kumimoji="0" lang="en-US" sz="2000" b="0" i="0" u="none" strike="noStrike" kern="1200" cap="none" spc="0" normalizeH="0" baseline="0" dirty="0">
                        <a:ln>
                          <a:noFill/>
                        </a:ln>
                        <a:solidFill>
                          <a:prstClr val="black"/>
                        </a:solidFill>
                        <a:effectLst/>
                        <a:uLnTx/>
                        <a:uFillTx/>
                        <a:latin typeface="Garamond" pitchFamily="18" charset="0"/>
                        <a:ea typeface="+mn-ea"/>
                        <a:cs typeface="+mn-cs"/>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just" defTabSz="3762024" rtl="0" eaLnBrk="1" latinLnBrk="0" hangingPunct="1"/>
                      <a:r>
                        <a:rPr kumimoji="0" lang="en-US" sz="2000" b="0" i="0" u="none" strike="noStrike" kern="1200" cap="none" spc="0" normalizeH="0" baseline="0" dirty="0" smtClean="0">
                          <a:ln>
                            <a:noFill/>
                          </a:ln>
                          <a:solidFill>
                            <a:prstClr val="black"/>
                          </a:solidFill>
                          <a:effectLst/>
                          <a:uLnTx/>
                          <a:uFillTx/>
                          <a:latin typeface="Garamond" pitchFamily="18" charset="0"/>
                          <a:ea typeface="+mn-ea"/>
                          <a:cs typeface="+mn-cs"/>
                        </a:rPr>
                        <a:t>Telecom Regulatory Authority of India </a:t>
                      </a:r>
                      <a:endParaRPr kumimoji="0" lang="en-US" sz="2000" b="0" i="0" u="none" strike="noStrike" kern="1200" cap="none" spc="0" normalizeH="0" baseline="0" dirty="0">
                        <a:ln>
                          <a:noFill/>
                        </a:ln>
                        <a:solidFill>
                          <a:prstClr val="black"/>
                        </a:solidFill>
                        <a:effectLst/>
                        <a:uLnTx/>
                        <a:uFillTx/>
                        <a:latin typeface="Garamond" pitchFamily="18" charset="0"/>
                        <a:ea typeface="+mn-ea"/>
                        <a:cs typeface="+mn-cs"/>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Slide Number Placeholder 2"/>
          <p:cNvSpPr>
            <a:spLocks noGrp="1"/>
          </p:cNvSpPr>
          <p:nvPr>
            <p:ph type="sldNum" sz="quarter" idx="12"/>
          </p:nvPr>
        </p:nvSpPr>
        <p:spPr/>
        <p:txBody>
          <a:bodyPr/>
          <a:lstStyle/>
          <a:p>
            <a:fld id="{192BE1B7-8923-490B-9D1C-2B9CC3432308}" type="slidenum">
              <a:rPr lang="en-US" smtClean="0"/>
              <a:t>13</a:t>
            </a:fld>
            <a:endParaRPr lang="en-US" dirty="0"/>
          </a:p>
        </p:txBody>
      </p:sp>
    </p:spTree>
    <p:extLst>
      <p:ext uri="{BB962C8B-B14F-4D97-AF65-F5344CB8AC3E}">
        <p14:creationId xmlns:p14="http://schemas.microsoft.com/office/powerpoint/2010/main" val="14273663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b="1" dirty="0">
                <a:solidFill>
                  <a:prstClr val="black"/>
                </a:solidFill>
                <a:latin typeface="Garamond" panose="02020404030301010803" pitchFamily="18" charset="0"/>
              </a:rPr>
              <a:t>Telecom Service Price Index</a:t>
            </a:r>
            <a:endParaRPr lang="en-US" dirty="0"/>
          </a:p>
        </p:txBody>
      </p:sp>
      <p:sp>
        <p:nvSpPr>
          <p:cNvPr id="3" name="Content Placeholder 2"/>
          <p:cNvSpPr>
            <a:spLocks noGrp="1"/>
          </p:cNvSpPr>
          <p:nvPr>
            <p:ph idx="1"/>
          </p:nvPr>
        </p:nvSpPr>
        <p:spPr>
          <a:xfrm>
            <a:off x="838200" y="1496291"/>
            <a:ext cx="10515600" cy="4680672"/>
          </a:xfrm>
        </p:spPr>
        <p:txBody>
          <a:bodyPr/>
          <a:lstStyle/>
          <a:p>
            <a:pPr marL="0" lvl="0" indent="0" algn="just">
              <a:lnSpc>
                <a:spcPct val="100000"/>
              </a:lnSpc>
              <a:spcBef>
                <a:spcPts val="0"/>
              </a:spcBef>
              <a:buNone/>
            </a:pPr>
            <a:r>
              <a:rPr lang="en-US" sz="3200" b="1" dirty="0" smtClean="0">
                <a:solidFill>
                  <a:prstClr val="black"/>
                </a:solidFill>
                <a:latin typeface="Garamond" panose="02020404030301010803" pitchFamily="18" charset="0"/>
              </a:rPr>
              <a:t>Challenges</a:t>
            </a:r>
            <a:endParaRPr lang="en-US" sz="3200" b="1" dirty="0">
              <a:solidFill>
                <a:prstClr val="black"/>
              </a:solidFill>
              <a:latin typeface="Garamond" panose="02020404030301010803" pitchFamily="18" charset="0"/>
            </a:endParaRPr>
          </a:p>
          <a:p>
            <a:pPr marL="0" lvl="0" indent="0" algn="just">
              <a:lnSpc>
                <a:spcPct val="100000"/>
              </a:lnSpc>
              <a:spcBef>
                <a:spcPts val="0"/>
              </a:spcBef>
              <a:buNone/>
            </a:pPr>
            <a:endParaRPr lang="en-US" sz="1200" dirty="0">
              <a:solidFill>
                <a:prstClr val="black"/>
              </a:solidFill>
              <a:latin typeface="Garamond" panose="02020404030301010803" pitchFamily="18" charset="0"/>
            </a:endParaRPr>
          </a:p>
          <a:p>
            <a:pPr marL="346075" lvl="0" indent="-346075" algn="just">
              <a:lnSpc>
                <a:spcPct val="100000"/>
              </a:lnSpc>
              <a:spcBef>
                <a:spcPts val="0"/>
              </a:spcBef>
              <a:buFont typeface="Wingdings" panose="05000000000000000000" pitchFamily="2" charset="2"/>
              <a:buChar char="Ø"/>
            </a:pPr>
            <a:r>
              <a:rPr lang="en-US" sz="3200" dirty="0" smtClean="0">
                <a:solidFill>
                  <a:prstClr val="black"/>
                </a:solidFill>
                <a:latin typeface="Garamond" panose="02020404030301010803" pitchFamily="18" charset="0"/>
              </a:rPr>
              <a:t>Sector is highly competitive and specifications of products and prices change very frequently</a:t>
            </a:r>
          </a:p>
          <a:p>
            <a:pPr marL="346075" lvl="0" indent="-346075" algn="just">
              <a:lnSpc>
                <a:spcPct val="100000"/>
              </a:lnSpc>
              <a:spcBef>
                <a:spcPts val="0"/>
              </a:spcBef>
              <a:buFont typeface="Wingdings" panose="05000000000000000000" pitchFamily="2" charset="2"/>
              <a:buChar char="Ø"/>
            </a:pPr>
            <a:r>
              <a:rPr lang="en-US" sz="3200" dirty="0" smtClean="0">
                <a:solidFill>
                  <a:prstClr val="black"/>
                </a:solidFill>
                <a:latin typeface="Garamond" panose="02020404030301010803" pitchFamily="18" charset="0"/>
              </a:rPr>
              <a:t>Predatory pricing is very common as a result it is difficult to reflect genuine price movement of telecom services</a:t>
            </a:r>
          </a:p>
          <a:p>
            <a:pPr marL="346075" lvl="0" indent="-346075" algn="just">
              <a:lnSpc>
                <a:spcPct val="100000"/>
              </a:lnSpc>
              <a:spcBef>
                <a:spcPts val="0"/>
              </a:spcBef>
              <a:buFont typeface="Wingdings" panose="05000000000000000000" pitchFamily="2" charset="2"/>
              <a:buChar char="Ø"/>
            </a:pPr>
            <a:r>
              <a:rPr lang="en-US" sz="3200" dirty="0" smtClean="0">
                <a:solidFill>
                  <a:prstClr val="black"/>
                </a:solidFill>
                <a:latin typeface="Garamond" panose="02020404030301010803" pitchFamily="18" charset="0"/>
              </a:rPr>
              <a:t>Challenges </a:t>
            </a:r>
            <a:r>
              <a:rPr lang="en-US" sz="3200" dirty="0">
                <a:solidFill>
                  <a:prstClr val="black"/>
                </a:solidFill>
                <a:latin typeface="Garamond" panose="02020404030301010803" pitchFamily="18" charset="0"/>
              </a:rPr>
              <a:t>of pricing bundled </a:t>
            </a:r>
            <a:r>
              <a:rPr lang="en-US" sz="3200" dirty="0" smtClean="0">
                <a:solidFill>
                  <a:prstClr val="black"/>
                </a:solidFill>
                <a:latin typeface="Garamond" panose="02020404030301010803" pitchFamily="18" charset="0"/>
              </a:rPr>
              <a:t>products in particular data services and </a:t>
            </a:r>
            <a:r>
              <a:rPr lang="en-US" sz="3200" dirty="0">
                <a:solidFill>
                  <a:prstClr val="black"/>
                </a:solidFill>
                <a:latin typeface="Garamond" panose="02020404030301010803" pitchFamily="18" charset="0"/>
              </a:rPr>
              <a:t>v</a:t>
            </a:r>
            <a:r>
              <a:rPr lang="en-US" sz="3200" dirty="0" smtClean="0">
                <a:solidFill>
                  <a:prstClr val="black"/>
                </a:solidFill>
                <a:latin typeface="Garamond" panose="02020404030301010803" pitchFamily="18" charset="0"/>
              </a:rPr>
              <a:t>alue added services</a:t>
            </a:r>
            <a:endParaRPr lang="en-US" sz="3200" dirty="0">
              <a:solidFill>
                <a:prstClr val="black"/>
              </a:solidFill>
              <a:latin typeface="Garamond" panose="02020404030301010803" pitchFamily="18" charset="0"/>
            </a:endParaRPr>
          </a:p>
          <a:p>
            <a:endParaRPr lang="en-US" dirty="0"/>
          </a:p>
        </p:txBody>
      </p:sp>
      <p:sp>
        <p:nvSpPr>
          <p:cNvPr id="4" name="Slide Number Placeholder 3"/>
          <p:cNvSpPr>
            <a:spLocks noGrp="1"/>
          </p:cNvSpPr>
          <p:nvPr>
            <p:ph type="sldNum" sz="quarter" idx="12"/>
          </p:nvPr>
        </p:nvSpPr>
        <p:spPr/>
        <p:txBody>
          <a:bodyPr/>
          <a:lstStyle/>
          <a:p>
            <a:fld id="{192BE1B7-8923-490B-9D1C-2B9CC3432308}" type="slidenum">
              <a:rPr lang="en-US" smtClean="0"/>
              <a:t>14</a:t>
            </a:fld>
            <a:endParaRPr lang="en-US" dirty="0"/>
          </a:p>
        </p:txBody>
      </p:sp>
    </p:spTree>
    <p:extLst>
      <p:ext uri="{BB962C8B-B14F-4D97-AF65-F5344CB8AC3E}">
        <p14:creationId xmlns:p14="http://schemas.microsoft.com/office/powerpoint/2010/main" val="21389101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a:latin typeface="Garamond" panose="02020404030301010803" pitchFamily="18" charset="0"/>
              </a:rPr>
              <a:t>Air Service Price Index</a:t>
            </a:r>
          </a:p>
        </p:txBody>
      </p:sp>
      <p:graphicFrame>
        <p:nvGraphicFramePr>
          <p:cNvPr id="4" name="Table 3"/>
          <p:cNvGraphicFramePr>
            <a:graphicFrameLocks noGrp="1"/>
          </p:cNvGraphicFramePr>
          <p:nvPr>
            <p:extLst>
              <p:ext uri="{D42A27DB-BD31-4B8C-83A1-F6EECF244321}">
                <p14:modId xmlns:p14="http://schemas.microsoft.com/office/powerpoint/2010/main" val="1958339452"/>
              </p:ext>
            </p:extLst>
          </p:nvPr>
        </p:nvGraphicFramePr>
        <p:xfrm>
          <a:off x="843280" y="1484831"/>
          <a:ext cx="10515600" cy="4814369"/>
        </p:xfrm>
        <a:graphic>
          <a:graphicData uri="http://schemas.openxmlformats.org/drawingml/2006/table">
            <a:tbl>
              <a:tblPr firstRow="1" bandRow="1">
                <a:tableStyleId>{5C22544A-7EE6-4342-B048-85BDC9FD1C3A}</a:tableStyleId>
              </a:tblPr>
              <a:tblGrid>
                <a:gridCol w="2836445"/>
                <a:gridCol w="7679155"/>
              </a:tblGrid>
              <a:tr h="368596">
                <a:tc gridSpan="2">
                  <a:txBody>
                    <a:bodyPr/>
                    <a:lstStyle/>
                    <a:p>
                      <a:pPr algn="ctr"/>
                      <a:r>
                        <a:rPr lang="en-US" sz="2000" b="1" dirty="0" smtClean="0">
                          <a:latin typeface="Garamond" panose="02020404030301010803" pitchFamily="18" charset="0"/>
                        </a:rPr>
                        <a:t>Air Service Price Index</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just"/>
                      <a:endParaRPr lang="en-US" sz="13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8596">
                <a:tc>
                  <a:txBody>
                    <a:bodyPr/>
                    <a:lstStyle/>
                    <a:p>
                      <a:r>
                        <a:rPr lang="en-US" sz="2000" dirty="0" smtClean="0">
                          <a:latin typeface="Garamond" panose="02020404030301010803" pitchFamily="18" charset="0"/>
                        </a:rPr>
                        <a:t>Base Year </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2000" dirty="0" smtClean="0">
                          <a:latin typeface="Garamond" panose="02020404030301010803" pitchFamily="18" charset="0"/>
                        </a:rPr>
                        <a:t>2009-10 </a:t>
                      </a:r>
                      <a:r>
                        <a:rPr lang="en-US" sz="1300" i="1" dirty="0" smtClean="0">
                          <a:latin typeface="Garamond" panose="02020404030301010803" pitchFamily="18" charset="0"/>
                        </a:rPr>
                        <a:t>(Proposed to be rebased at 2015-16 prices)</a:t>
                      </a:r>
                      <a:endParaRPr lang="en-US" sz="13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8596">
                <a:tc>
                  <a:txBody>
                    <a:bodyPr/>
                    <a:lstStyle/>
                    <a:p>
                      <a:r>
                        <a:rPr lang="en-US" sz="2000" dirty="0" smtClean="0">
                          <a:latin typeface="Garamond" panose="02020404030301010803" pitchFamily="18" charset="0"/>
                        </a:rPr>
                        <a:t>Frequency</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2000" dirty="0" smtClean="0">
                          <a:latin typeface="Garamond" panose="02020404030301010803" pitchFamily="18" charset="0"/>
                        </a:rPr>
                        <a:t>Monthly</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1269">
                <a:tc>
                  <a:txBody>
                    <a:bodyPr/>
                    <a:lstStyle/>
                    <a:p>
                      <a:r>
                        <a:rPr lang="en-US" sz="2000" dirty="0" smtClean="0">
                          <a:latin typeface="Garamond" panose="02020404030301010803" pitchFamily="18" charset="0"/>
                        </a:rPr>
                        <a:t>Components </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6075" indent="-346075" algn="just">
                        <a:buFont typeface="Arial" panose="020B0604020202020204" pitchFamily="34" charset="0"/>
                        <a:buChar char="•"/>
                      </a:pPr>
                      <a:r>
                        <a:rPr lang="en-US" sz="2000" dirty="0" smtClean="0">
                          <a:latin typeface="Garamond" panose="02020404030301010803" pitchFamily="18" charset="0"/>
                        </a:rPr>
                        <a:t>Passenger  services</a:t>
                      </a:r>
                    </a:p>
                    <a:p>
                      <a:pPr marL="346075" indent="-346075" algn="just">
                        <a:buFont typeface="Arial" panose="020B0604020202020204" pitchFamily="34" charset="0"/>
                        <a:buChar char="•"/>
                      </a:pPr>
                      <a:r>
                        <a:rPr lang="en-US" sz="2000" dirty="0" smtClean="0">
                          <a:latin typeface="Garamond" panose="02020404030301010803" pitchFamily="18" charset="0"/>
                        </a:rPr>
                        <a:t>Freight  services</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69828">
                <a:tc>
                  <a:txBody>
                    <a:bodyPr/>
                    <a:lstStyle/>
                    <a:p>
                      <a:r>
                        <a:rPr lang="en-US" sz="2000" dirty="0" smtClean="0">
                          <a:latin typeface="Garamond" panose="02020404030301010803" pitchFamily="18" charset="0"/>
                        </a:rPr>
                        <a:t>Routes</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6075" indent="-346075" algn="just">
                        <a:buFont typeface="Arial" panose="020B0604020202020204" pitchFamily="34" charset="0"/>
                        <a:buChar char="•"/>
                      </a:pPr>
                      <a:r>
                        <a:rPr lang="en-US" sz="2000" dirty="0" smtClean="0">
                          <a:latin typeface="Garamond" panose="02020404030301010803" pitchFamily="18" charset="0"/>
                        </a:rPr>
                        <a:t>41 passenger routes and 21 freight routes were </a:t>
                      </a:r>
                      <a:r>
                        <a:rPr lang="en-US" sz="2000" baseline="0" dirty="0" smtClean="0">
                          <a:latin typeface="Garamond" panose="02020404030301010803" pitchFamily="18" charset="0"/>
                        </a:rPr>
                        <a:t>selected for 2015-16. The selected passenger routes covers about 65% of total pax volume.</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37322">
                <a:tc>
                  <a:txBody>
                    <a:bodyPr/>
                    <a:lstStyle/>
                    <a:p>
                      <a:r>
                        <a:rPr lang="en-US" sz="2000" dirty="0" smtClean="0">
                          <a:latin typeface="Garamond" panose="02020404030301010803" pitchFamily="18" charset="0"/>
                        </a:rPr>
                        <a:t>Price</a:t>
                      </a:r>
                      <a:r>
                        <a:rPr lang="en-US" sz="2000" baseline="0" dirty="0" smtClean="0">
                          <a:latin typeface="Garamond" panose="02020404030301010803" pitchFamily="18" charset="0"/>
                        </a:rPr>
                        <a:t> of freight service</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2000" b="0" i="0" u="none" strike="noStrike" baseline="0" dirty="0" smtClean="0">
                          <a:latin typeface="Garamond" panose="02020404030301010803" pitchFamily="18" charset="0"/>
                        </a:rPr>
                        <a:t>Unit price is arrived by dividing total monthly revenue earning for a selected airline by total monthly Tonne Km. for the airline.</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23817">
                <a:tc>
                  <a:txBody>
                    <a:bodyPr/>
                    <a:lstStyle/>
                    <a:p>
                      <a:r>
                        <a:rPr lang="en-US" sz="2000" dirty="0" smtClean="0">
                          <a:latin typeface="Garamond" panose="02020404030301010803" pitchFamily="18" charset="0"/>
                        </a:rPr>
                        <a:t>Weight of freight service</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just" defTabSz="3762024"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smtClean="0">
                          <a:ln>
                            <a:noFill/>
                          </a:ln>
                          <a:solidFill>
                            <a:schemeClr val="tx1"/>
                          </a:solidFill>
                          <a:effectLst/>
                          <a:uLnTx/>
                          <a:uFillTx/>
                          <a:latin typeface="Garamond" panose="02020404030301010803" pitchFamily="18" charset="0"/>
                          <a:ea typeface="+mn-ea"/>
                          <a:cs typeface="+mn-cs"/>
                        </a:rPr>
                        <a:t>Weights are assigned to the routes based on Passenger Km</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37322">
                <a:tc>
                  <a:txBody>
                    <a:bodyPr/>
                    <a:lstStyle/>
                    <a:p>
                      <a:r>
                        <a:rPr lang="en-US" sz="2000" dirty="0" smtClean="0">
                          <a:latin typeface="Garamond" panose="02020404030301010803" pitchFamily="18" charset="0"/>
                        </a:rPr>
                        <a:t>Price for passenger service</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just" defTabSz="3762024"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smtClean="0">
                          <a:ln>
                            <a:noFill/>
                          </a:ln>
                          <a:solidFill>
                            <a:prstClr val="black"/>
                          </a:solidFill>
                          <a:effectLst/>
                          <a:uLnTx/>
                          <a:uFillTx/>
                          <a:latin typeface="Garamond" panose="02020404030301010803" pitchFamily="18" charset="0"/>
                          <a:ea typeface="+mn-ea"/>
                          <a:cs typeface="+mn-cs"/>
                        </a:rPr>
                        <a:t>Unit price is arrived by dividing total monthly revenue earning in a route of the selected Airline by total monthly passenger Km of the route</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1642">
                <a:tc>
                  <a:txBody>
                    <a:bodyPr/>
                    <a:lstStyle/>
                    <a:p>
                      <a:r>
                        <a:rPr lang="en-US" sz="2000" dirty="0" smtClean="0">
                          <a:latin typeface="Garamond" panose="02020404030301010803" pitchFamily="18" charset="0"/>
                        </a:rPr>
                        <a:t>Weight</a:t>
                      </a:r>
                      <a:r>
                        <a:rPr lang="en-US" sz="2000" baseline="0" dirty="0" smtClean="0">
                          <a:latin typeface="Garamond" panose="02020404030301010803" pitchFamily="18" charset="0"/>
                        </a:rPr>
                        <a:t> of passenger service</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just" defTabSz="3762024"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smtClean="0">
                          <a:ln>
                            <a:noFill/>
                          </a:ln>
                          <a:solidFill>
                            <a:schemeClr val="tx1"/>
                          </a:solidFill>
                          <a:effectLst/>
                          <a:uLnTx/>
                          <a:uFillTx/>
                          <a:latin typeface="Garamond" panose="02020404030301010803" pitchFamily="18" charset="0"/>
                          <a:ea typeface="+mn-ea"/>
                          <a:cs typeface="+mn-cs"/>
                        </a:rPr>
                        <a:t>Weights are assigned to the routes based on Tonne Km.</a:t>
                      </a: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Slide Number Placeholder 2"/>
          <p:cNvSpPr>
            <a:spLocks noGrp="1"/>
          </p:cNvSpPr>
          <p:nvPr>
            <p:ph type="sldNum" sz="quarter" idx="12"/>
          </p:nvPr>
        </p:nvSpPr>
        <p:spPr/>
        <p:txBody>
          <a:bodyPr/>
          <a:lstStyle/>
          <a:p>
            <a:fld id="{192BE1B7-8923-490B-9D1C-2B9CC3432308}" type="slidenum">
              <a:rPr lang="en-US" smtClean="0"/>
              <a:t>15</a:t>
            </a:fld>
            <a:endParaRPr lang="en-US" dirty="0"/>
          </a:p>
        </p:txBody>
      </p:sp>
    </p:spTree>
    <p:extLst>
      <p:ext uri="{BB962C8B-B14F-4D97-AF65-F5344CB8AC3E}">
        <p14:creationId xmlns:p14="http://schemas.microsoft.com/office/powerpoint/2010/main" val="18122366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a:latin typeface="Garamond" panose="02020404030301010803" pitchFamily="18" charset="0"/>
              </a:rPr>
              <a:t>Air Service Price Index</a:t>
            </a:r>
          </a:p>
        </p:txBody>
      </p:sp>
      <p:graphicFrame>
        <p:nvGraphicFramePr>
          <p:cNvPr id="5" name="Table 4"/>
          <p:cNvGraphicFramePr>
            <a:graphicFrameLocks noGrp="1"/>
          </p:cNvGraphicFramePr>
          <p:nvPr>
            <p:extLst>
              <p:ext uri="{D42A27DB-BD31-4B8C-83A1-F6EECF244321}">
                <p14:modId xmlns:p14="http://schemas.microsoft.com/office/powerpoint/2010/main" val="1523804707"/>
              </p:ext>
            </p:extLst>
          </p:nvPr>
        </p:nvGraphicFramePr>
        <p:xfrm>
          <a:off x="838200" y="1690688"/>
          <a:ext cx="10515600" cy="1956752"/>
        </p:xfrm>
        <a:graphic>
          <a:graphicData uri="http://schemas.openxmlformats.org/drawingml/2006/table">
            <a:tbl>
              <a:tblPr firstRow="1" bandRow="1">
                <a:tableStyleId>{5C22544A-7EE6-4342-B048-85BDC9FD1C3A}</a:tableStyleId>
              </a:tblPr>
              <a:tblGrid>
                <a:gridCol w="2836445"/>
                <a:gridCol w="7679155"/>
              </a:tblGrid>
              <a:tr h="405805">
                <a:tc gridSpan="2">
                  <a:txBody>
                    <a:bodyPr/>
                    <a:lstStyle/>
                    <a:p>
                      <a:pPr algn="ctr"/>
                      <a:r>
                        <a:rPr lang="en-US" sz="2000" b="1" dirty="0" smtClean="0">
                          <a:latin typeface="Garamond" panose="02020404030301010803" pitchFamily="18" charset="0"/>
                        </a:rPr>
                        <a:t>Air Service Price Index</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just"/>
                      <a:endParaRPr lang="en-US" sz="13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27679">
                <a:tc>
                  <a:txBody>
                    <a:bodyPr/>
                    <a:lstStyle/>
                    <a:p>
                      <a:pPr marL="0" algn="l" defTabSz="914400" rtl="0" eaLnBrk="1" latinLnBrk="0" hangingPunct="1"/>
                      <a:r>
                        <a:rPr lang="en-US" sz="2000" kern="1200" dirty="0" smtClean="0">
                          <a:solidFill>
                            <a:schemeClr val="dk1"/>
                          </a:solidFill>
                          <a:latin typeface="Garamond" panose="02020404030301010803" pitchFamily="18" charset="0"/>
                          <a:ea typeface="+mn-ea"/>
                          <a:cs typeface="+mn-cs"/>
                        </a:rPr>
                        <a:t>Weighting diagram </a:t>
                      </a:r>
                      <a:endParaRPr lang="en-US" sz="2000" kern="1200" dirty="0">
                        <a:solidFill>
                          <a:schemeClr val="dk1"/>
                        </a:solidFill>
                        <a:latin typeface="Garamond" panose="02020404030301010803" pitchFamily="18" charset="0"/>
                        <a:ea typeface="+mn-ea"/>
                        <a:cs typeface="+mn-cs"/>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just" defTabSz="914400" rtl="0" eaLnBrk="1" latinLnBrk="0" hangingPunct="1"/>
                      <a:r>
                        <a:rPr lang="en-US" sz="2000" kern="1200" dirty="0" smtClean="0">
                          <a:solidFill>
                            <a:schemeClr val="dk1"/>
                          </a:solidFill>
                          <a:latin typeface="Garamond" panose="02020404030301010803" pitchFamily="18" charset="0"/>
                          <a:ea typeface="+mn-ea"/>
                          <a:cs typeface="+mn-cs"/>
                        </a:rPr>
                        <a:t>For developing composite index, the weights for passenger and freight services are arrived by dividing the revenue earned in these services by total revenue earned by both services put together respectively.</a:t>
                      </a:r>
                      <a:endParaRPr lang="en-US" sz="2000" kern="1200" dirty="0">
                        <a:solidFill>
                          <a:schemeClr val="dk1"/>
                        </a:solidFill>
                        <a:latin typeface="Garamond" panose="02020404030301010803" pitchFamily="18" charset="0"/>
                        <a:ea typeface="+mn-ea"/>
                        <a:cs typeface="+mn-cs"/>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23268">
                <a:tc>
                  <a:txBody>
                    <a:bodyPr/>
                    <a:lstStyle/>
                    <a:p>
                      <a:pPr marL="0" algn="l" defTabSz="914400" rtl="0" eaLnBrk="1" latinLnBrk="0" hangingPunct="1"/>
                      <a:r>
                        <a:rPr lang="en-US" sz="2000" kern="1200" dirty="0" smtClean="0">
                          <a:solidFill>
                            <a:schemeClr val="dk1"/>
                          </a:solidFill>
                          <a:latin typeface="Garamond" panose="02020404030301010803" pitchFamily="18" charset="0"/>
                          <a:ea typeface="+mn-ea"/>
                          <a:cs typeface="+mn-cs"/>
                        </a:rPr>
                        <a:t>Data availability </a:t>
                      </a:r>
                      <a:endParaRPr lang="en-US" sz="2000" kern="1200" dirty="0">
                        <a:solidFill>
                          <a:schemeClr val="dk1"/>
                        </a:solidFill>
                        <a:latin typeface="Garamond" panose="02020404030301010803" pitchFamily="18" charset="0"/>
                        <a:ea typeface="+mn-ea"/>
                        <a:cs typeface="+mn-cs"/>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just" defTabSz="914400" rtl="0" eaLnBrk="1" latinLnBrk="0" hangingPunct="1"/>
                      <a:r>
                        <a:rPr lang="en-US" sz="2000" kern="1200" dirty="0" smtClean="0">
                          <a:solidFill>
                            <a:schemeClr val="dk1"/>
                          </a:solidFill>
                          <a:latin typeface="Garamond" panose="02020404030301010803" pitchFamily="18" charset="0"/>
                          <a:ea typeface="+mn-ea"/>
                          <a:cs typeface="+mn-cs"/>
                        </a:rPr>
                        <a:t>April 2011  to Dec 2016</a:t>
                      </a: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Slide Number Placeholder 2"/>
          <p:cNvSpPr>
            <a:spLocks noGrp="1"/>
          </p:cNvSpPr>
          <p:nvPr>
            <p:ph type="sldNum" sz="quarter" idx="12"/>
          </p:nvPr>
        </p:nvSpPr>
        <p:spPr/>
        <p:txBody>
          <a:bodyPr/>
          <a:lstStyle/>
          <a:p>
            <a:fld id="{192BE1B7-8923-490B-9D1C-2B9CC3432308}" type="slidenum">
              <a:rPr lang="en-US" smtClean="0"/>
              <a:t>16</a:t>
            </a:fld>
            <a:endParaRPr lang="en-US" dirty="0"/>
          </a:p>
        </p:txBody>
      </p:sp>
    </p:spTree>
    <p:extLst>
      <p:ext uri="{BB962C8B-B14F-4D97-AF65-F5344CB8AC3E}">
        <p14:creationId xmlns:p14="http://schemas.microsoft.com/office/powerpoint/2010/main" val="13166449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a:latin typeface="Garamond" panose="02020404030301010803" pitchFamily="18" charset="0"/>
              </a:rPr>
              <a:t>Air Service Price Index</a:t>
            </a:r>
          </a:p>
        </p:txBody>
      </p:sp>
      <p:sp>
        <p:nvSpPr>
          <p:cNvPr id="3" name="Content Placeholder 2"/>
          <p:cNvSpPr>
            <a:spLocks noGrp="1"/>
          </p:cNvSpPr>
          <p:nvPr>
            <p:ph idx="1"/>
          </p:nvPr>
        </p:nvSpPr>
        <p:spPr>
          <a:xfrm>
            <a:off x="838200" y="1565564"/>
            <a:ext cx="10515600" cy="4904509"/>
          </a:xfrm>
        </p:spPr>
        <p:txBody>
          <a:bodyPr>
            <a:normAutofit/>
          </a:bodyPr>
          <a:lstStyle/>
          <a:p>
            <a:pPr marL="0" indent="0" algn="just">
              <a:buNone/>
            </a:pPr>
            <a:r>
              <a:rPr lang="en-US" sz="3200" b="1" dirty="0" smtClean="0">
                <a:latin typeface="Garamond" panose="02020404030301010803" pitchFamily="18" charset="0"/>
              </a:rPr>
              <a:t>Challenges:</a:t>
            </a:r>
            <a:endParaRPr lang="en-US" sz="3200" b="1" dirty="0">
              <a:latin typeface="Garamond" panose="02020404030301010803" pitchFamily="18" charset="0"/>
            </a:endParaRPr>
          </a:p>
          <a:p>
            <a:pPr algn="just"/>
            <a:endParaRPr lang="en-US" sz="2400" dirty="0" smtClean="0">
              <a:latin typeface="Garamond" panose="02020404030301010803" pitchFamily="18" charset="0"/>
            </a:endParaRPr>
          </a:p>
          <a:p>
            <a:pPr marL="284163" indent="-284163" algn="just">
              <a:buFont typeface="Wingdings" panose="05000000000000000000" pitchFamily="2" charset="2"/>
              <a:buChar char="Ø"/>
            </a:pPr>
            <a:r>
              <a:rPr lang="en-US" dirty="0" smtClean="0">
                <a:latin typeface="Garamond" panose="02020404030301010803" pitchFamily="18" charset="0"/>
              </a:rPr>
              <a:t>Inclusion of more routes and other airlines</a:t>
            </a:r>
          </a:p>
          <a:p>
            <a:pPr marL="284163" indent="-284163" algn="just">
              <a:buFont typeface="Wingdings" panose="05000000000000000000" pitchFamily="2" charset="2"/>
              <a:buChar char="Ø"/>
            </a:pPr>
            <a:r>
              <a:rPr lang="en-US" dirty="0" smtClean="0">
                <a:latin typeface="Garamond" panose="02020404030301010803" pitchFamily="18" charset="0"/>
              </a:rPr>
              <a:t>Unit Price is being used for calculation of indices, alternate method of web-scrapping not popular in official statistics</a:t>
            </a:r>
          </a:p>
          <a:p>
            <a:pPr marL="284163" indent="-284163" algn="just">
              <a:buFont typeface="Wingdings" panose="05000000000000000000" pitchFamily="2" charset="2"/>
              <a:buChar char="Ø"/>
            </a:pPr>
            <a:r>
              <a:rPr lang="en-US" dirty="0" smtClean="0">
                <a:latin typeface="Garamond" panose="02020404030301010803" pitchFamily="18" charset="0"/>
              </a:rPr>
              <a:t>Airlines reluctant to share prices because of competition</a:t>
            </a:r>
            <a:endParaRPr lang="en-US" sz="4000" dirty="0"/>
          </a:p>
        </p:txBody>
      </p:sp>
      <p:sp>
        <p:nvSpPr>
          <p:cNvPr id="4" name="Slide Number Placeholder 3"/>
          <p:cNvSpPr>
            <a:spLocks noGrp="1"/>
          </p:cNvSpPr>
          <p:nvPr>
            <p:ph type="sldNum" sz="quarter" idx="12"/>
          </p:nvPr>
        </p:nvSpPr>
        <p:spPr/>
        <p:txBody>
          <a:bodyPr/>
          <a:lstStyle/>
          <a:p>
            <a:fld id="{192BE1B7-8923-490B-9D1C-2B9CC3432308}" type="slidenum">
              <a:rPr lang="en-US" smtClean="0"/>
              <a:t>17</a:t>
            </a:fld>
            <a:endParaRPr lang="en-US" dirty="0"/>
          </a:p>
        </p:txBody>
      </p:sp>
    </p:spTree>
    <p:extLst>
      <p:ext uri="{BB962C8B-B14F-4D97-AF65-F5344CB8AC3E}">
        <p14:creationId xmlns:p14="http://schemas.microsoft.com/office/powerpoint/2010/main" val="41222885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a:latin typeface="Garamond" panose="02020404030301010803" pitchFamily="18" charset="0"/>
              </a:rPr>
              <a:t>Insurance Service Price Index</a:t>
            </a:r>
          </a:p>
        </p:txBody>
      </p:sp>
      <p:graphicFrame>
        <p:nvGraphicFramePr>
          <p:cNvPr id="5" name="Table 4"/>
          <p:cNvGraphicFramePr>
            <a:graphicFrameLocks noGrp="1"/>
          </p:cNvGraphicFramePr>
          <p:nvPr>
            <p:extLst>
              <p:ext uri="{D42A27DB-BD31-4B8C-83A1-F6EECF244321}">
                <p14:modId xmlns:p14="http://schemas.microsoft.com/office/powerpoint/2010/main" val="939850039"/>
              </p:ext>
            </p:extLst>
          </p:nvPr>
        </p:nvGraphicFramePr>
        <p:xfrm>
          <a:off x="838200" y="1690688"/>
          <a:ext cx="10515600" cy="4343764"/>
        </p:xfrm>
        <a:graphic>
          <a:graphicData uri="http://schemas.openxmlformats.org/drawingml/2006/table">
            <a:tbl>
              <a:tblPr firstRow="1" bandRow="1">
                <a:tableStyleId>{5C22544A-7EE6-4342-B048-85BDC9FD1C3A}</a:tableStyleId>
              </a:tblPr>
              <a:tblGrid>
                <a:gridCol w="2836445"/>
                <a:gridCol w="7679155"/>
              </a:tblGrid>
              <a:tr h="405805">
                <a:tc gridSpan="2">
                  <a:txBody>
                    <a:bodyPr/>
                    <a:lstStyle/>
                    <a:p>
                      <a:pPr algn="ctr"/>
                      <a:r>
                        <a:rPr lang="en-US" sz="2000" b="1" dirty="0" smtClean="0">
                          <a:latin typeface="Garamond" panose="02020404030301010803" pitchFamily="18" charset="0"/>
                        </a:rPr>
                        <a:t>Insurance Service Price Index</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just"/>
                      <a:endParaRPr lang="en-US" sz="13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9383">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algn="just" defTabSz="914400" rtl="0" eaLnBrk="1" latinLnBrk="0" hangingPunct="1"/>
                      <a:r>
                        <a:rPr lang="en-US" sz="2000" b="0" kern="1200" dirty="0" smtClean="0">
                          <a:solidFill>
                            <a:schemeClr val="dk1"/>
                          </a:solidFill>
                          <a:latin typeface="Garamond" pitchFamily="18" charset="0"/>
                          <a:ea typeface="+mn-ea"/>
                          <a:cs typeface="+mn-cs"/>
                        </a:rPr>
                        <a:t>Base Year </a:t>
                      </a:r>
                      <a:endParaRPr lang="en-US" sz="2000" b="0" kern="1200" dirty="0">
                        <a:solidFill>
                          <a:schemeClr val="dk1"/>
                        </a:solidFill>
                        <a:latin typeface="Garamond" pitchFamily="18" charset="0"/>
                        <a:ea typeface="+mn-ea"/>
                        <a:cs typeface="+mn-cs"/>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algn="just" defTabSz="914400" rtl="0" eaLnBrk="1" latinLnBrk="0" hangingPunct="1"/>
                      <a:r>
                        <a:rPr lang="en-US" sz="2000" b="0" kern="1200" dirty="0" smtClean="0">
                          <a:solidFill>
                            <a:schemeClr val="dk1"/>
                          </a:solidFill>
                          <a:latin typeface="Garamond" pitchFamily="18" charset="0"/>
                          <a:ea typeface="+mn-ea"/>
                          <a:cs typeface="+mn-cs"/>
                        </a:rPr>
                        <a:t>2010-11</a:t>
                      </a:r>
                      <a:endParaRPr lang="en-US" sz="2000" b="0" kern="1200" dirty="0">
                        <a:solidFill>
                          <a:schemeClr val="dk1"/>
                        </a:solidFill>
                        <a:latin typeface="Garamond" pitchFamily="18" charset="0"/>
                        <a:ea typeface="+mn-ea"/>
                        <a:cs typeface="+mn-cs"/>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1434">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2000" dirty="0" smtClean="0">
                          <a:latin typeface="Garamond" pitchFamily="18" charset="0"/>
                        </a:rPr>
                        <a:t>Frequency</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just"/>
                      <a:r>
                        <a:rPr lang="en-US" sz="2000" dirty="0" smtClean="0">
                          <a:latin typeface="Garamond" pitchFamily="18" charset="0"/>
                        </a:rPr>
                        <a:t>Quarterly</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319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2000" dirty="0" smtClean="0">
                          <a:latin typeface="Garamond" pitchFamily="18" charset="0"/>
                        </a:rPr>
                        <a:t>Components </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346075" indent="-346075" algn="just">
                        <a:buFont typeface="Arial" panose="020B0604020202020204" pitchFamily="34" charset="0"/>
                        <a:buChar char="•"/>
                      </a:pPr>
                      <a:r>
                        <a:rPr lang="en-US" sz="2000" dirty="0" smtClean="0">
                          <a:latin typeface="Garamond" pitchFamily="18" charset="0"/>
                        </a:rPr>
                        <a:t>Life Insurance</a:t>
                      </a:r>
                    </a:p>
                    <a:p>
                      <a:pPr marL="346075" indent="-346075" algn="just">
                        <a:buFont typeface="Arial" panose="020B0604020202020204" pitchFamily="34" charset="0"/>
                        <a:buChar char="•"/>
                      </a:pPr>
                      <a:r>
                        <a:rPr lang="en-US" sz="2000" dirty="0" smtClean="0">
                          <a:latin typeface="Garamond" pitchFamily="18" charset="0"/>
                        </a:rPr>
                        <a:t>Non-life</a:t>
                      </a:r>
                      <a:r>
                        <a:rPr lang="en-US" sz="2000" baseline="0" dirty="0" smtClean="0">
                          <a:latin typeface="Garamond" pitchFamily="18" charset="0"/>
                        </a:rPr>
                        <a:t> Insurance</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319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2000" dirty="0" smtClean="0">
                          <a:latin typeface="Garamond" pitchFamily="18" charset="0"/>
                        </a:rPr>
                        <a:t>Price</a:t>
                      </a:r>
                      <a:r>
                        <a:rPr lang="en-US" sz="2000" baseline="0" dirty="0" smtClean="0">
                          <a:latin typeface="Garamond" pitchFamily="18" charset="0"/>
                        </a:rPr>
                        <a:t> of insurance service</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just"/>
                      <a:r>
                        <a:rPr lang="en-US" sz="2000" dirty="0" smtClean="0">
                          <a:latin typeface="Garamond" pitchFamily="18" charset="0"/>
                        </a:rPr>
                        <a:t>Price for insurance services is</a:t>
                      </a:r>
                      <a:r>
                        <a:rPr lang="en-US" sz="2000" baseline="0" dirty="0" smtClean="0">
                          <a:latin typeface="Garamond" pitchFamily="18" charset="0"/>
                        </a:rPr>
                        <a:t> calculated as the ratio between (Operating expenses + Profits + Commissions) and (Premium + Investment Income)</a:t>
                      </a:r>
                      <a:endParaRPr lang="en-US" sz="2000" b="0" i="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319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sz="2000" dirty="0" smtClean="0">
                          <a:latin typeface="Garamond" pitchFamily="18" charset="0"/>
                        </a:rPr>
                        <a:t>Weight of Life and Non-Life Insurance</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lvl="0" indent="0" algn="just" defTabSz="3762024" rtl="0" eaLnBrk="1" fontAlgn="auto" latinLnBrk="0" hangingPunct="1">
                        <a:lnSpc>
                          <a:spcPct val="100000"/>
                        </a:lnSpc>
                        <a:spcBef>
                          <a:spcPts val="0"/>
                        </a:spcBef>
                        <a:spcAft>
                          <a:spcPts val="0"/>
                        </a:spcAft>
                        <a:buClrTx/>
                        <a:buSzTx/>
                        <a:buFontTx/>
                        <a:buNone/>
                        <a:tabLst/>
                        <a:defRPr/>
                      </a:pPr>
                      <a:r>
                        <a:rPr kumimoji="0" lang="en-US" sz="2000" u="none" strike="noStrike" kern="1200" cap="none" spc="0" normalizeH="0" baseline="0" noProof="0" dirty="0" smtClean="0">
                          <a:ln>
                            <a:noFill/>
                          </a:ln>
                          <a:effectLst/>
                          <a:uLnTx/>
                          <a:uFillTx/>
                          <a:latin typeface="Garamond" pitchFamily="18" charset="0"/>
                        </a:rPr>
                        <a:t>Weights are assigned to Life and Non-Life Insurance services on the  based on the Gross Value Added (GVA) weightage computed by National Accounts Division (NAD), MoSPI</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319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just" defTabSz="3762024" rtl="0" eaLnBrk="1" latinLnBrk="0" hangingPunct="1"/>
                      <a:r>
                        <a:rPr lang="en-US" sz="2000" kern="1200" dirty="0" smtClean="0">
                          <a:latin typeface="Garamond" pitchFamily="18" charset="0"/>
                        </a:rPr>
                        <a:t>Data availability </a:t>
                      </a:r>
                      <a:endParaRPr lang="en-US" sz="2000" kern="1200" dirty="0">
                        <a:solidFill>
                          <a:schemeClr val="dk1"/>
                        </a:solidFill>
                        <a:latin typeface="Garamond" panose="02020404030301010803" pitchFamily="18" charset="0"/>
                        <a:ea typeface="+mn-ea"/>
                        <a:cs typeface="+mn-cs"/>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just" defTabSz="3762024" rtl="0" eaLnBrk="1" latinLnBrk="0" hangingPunct="1"/>
                      <a:r>
                        <a:rPr lang="en-US" sz="2000" kern="1200" dirty="0" smtClean="0">
                          <a:latin typeface="Garamond" pitchFamily="18" charset="0"/>
                        </a:rPr>
                        <a:t>April 2011 to September 2016</a:t>
                      </a:r>
                      <a:endParaRPr lang="en-US" sz="2000" kern="1200" dirty="0" smtClean="0">
                        <a:solidFill>
                          <a:schemeClr val="dk1"/>
                        </a:solidFill>
                        <a:latin typeface="Garamond" panose="02020404030301010803" pitchFamily="18" charset="0"/>
                        <a:ea typeface="+mn-ea"/>
                        <a:cs typeface="+mn-cs"/>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319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just" defTabSz="3762024" rtl="0" eaLnBrk="1" latinLnBrk="0" hangingPunct="1"/>
                      <a:r>
                        <a:rPr lang="en-US" sz="2000" kern="1200" dirty="0" smtClean="0">
                          <a:latin typeface="Garamond" pitchFamily="18" charset="0"/>
                        </a:rPr>
                        <a:t>Data  sources</a:t>
                      </a:r>
                      <a:endParaRPr lang="en-US" sz="2000" kern="1200" dirty="0">
                        <a:solidFill>
                          <a:schemeClr val="dk1"/>
                        </a:solidFill>
                        <a:latin typeface="Garamond" panose="02020404030301010803" pitchFamily="18" charset="0"/>
                        <a:ea typeface="+mn-ea"/>
                        <a:cs typeface="+mn-cs"/>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just" defTabSz="3762024" rtl="0" eaLnBrk="1" latinLnBrk="0" hangingPunct="1"/>
                      <a:r>
                        <a:rPr lang="en-US" sz="2000" kern="1200" baseline="0" dirty="0" smtClean="0">
                          <a:latin typeface="Garamond" pitchFamily="18" charset="0"/>
                        </a:rPr>
                        <a:t> Insurance Regulatory and Development Authority of India</a:t>
                      </a:r>
                      <a:endParaRPr lang="en-US" sz="2000" kern="1200" dirty="0">
                        <a:solidFill>
                          <a:schemeClr val="dk1"/>
                        </a:solidFill>
                        <a:latin typeface="Garamond" panose="02020404030301010803" pitchFamily="18" charset="0"/>
                        <a:ea typeface="+mn-ea"/>
                        <a:cs typeface="+mn-cs"/>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Slide Number Placeholder 2"/>
          <p:cNvSpPr>
            <a:spLocks noGrp="1"/>
          </p:cNvSpPr>
          <p:nvPr>
            <p:ph type="sldNum" sz="quarter" idx="12"/>
          </p:nvPr>
        </p:nvSpPr>
        <p:spPr/>
        <p:txBody>
          <a:bodyPr/>
          <a:lstStyle/>
          <a:p>
            <a:fld id="{192BE1B7-8923-490B-9D1C-2B9CC3432308}" type="slidenum">
              <a:rPr lang="en-US" smtClean="0"/>
              <a:t>18</a:t>
            </a:fld>
            <a:endParaRPr lang="en-US" dirty="0"/>
          </a:p>
        </p:txBody>
      </p:sp>
    </p:spTree>
    <p:extLst>
      <p:ext uri="{BB962C8B-B14F-4D97-AF65-F5344CB8AC3E}">
        <p14:creationId xmlns:p14="http://schemas.microsoft.com/office/powerpoint/2010/main" val="28960417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4"/>
            <a:ext cx="10515600" cy="4512113"/>
          </a:xfrm>
        </p:spPr>
        <p:txBody>
          <a:bodyPr>
            <a:normAutofit/>
          </a:bodyPr>
          <a:lstStyle/>
          <a:p>
            <a:pPr marL="0" indent="0" algn="just">
              <a:buNone/>
            </a:pPr>
            <a:r>
              <a:rPr lang="en-US" sz="3200" b="1" dirty="0" smtClean="0">
                <a:solidFill>
                  <a:srgbClr val="000000"/>
                </a:solidFill>
                <a:latin typeface="Garamond" pitchFamily="18" charset="0"/>
              </a:rPr>
              <a:t>Challenges</a:t>
            </a:r>
          </a:p>
          <a:p>
            <a:pPr marL="0" indent="0" algn="just">
              <a:buNone/>
            </a:pPr>
            <a:endParaRPr lang="en-US" sz="1050" b="1" dirty="0" smtClean="0">
              <a:solidFill>
                <a:srgbClr val="000000"/>
              </a:solidFill>
              <a:latin typeface="Garamond" pitchFamily="18" charset="0"/>
            </a:endParaRPr>
          </a:p>
          <a:p>
            <a:pPr marL="284851" indent="-284851" algn="just">
              <a:buFont typeface="Wingdings" panose="05000000000000000000" pitchFamily="2" charset="2"/>
              <a:buChar char="Ø"/>
            </a:pPr>
            <a:r>
              <a:rPr lang="en-US" dirty="0" smtClean="0">
                <a:solidFill>
                  <a:srgbClr val="000000"/>
                </a:solidFill>
                <a:latin typeface="Garamond" pitchFamily="18" charset="0"/>
              </a:rPr>
              <a:t>Difficulty in segregating pure insurance services.</a:t>
            </a:r>
          </a:p>
          <a:p>
            <a:pPr marL="284851" indent="-284851" algn="just">
              <a:buFont typeface="Wingdings" panose="05000000000000000000" pitchFamily="2" charset="2"/>
              <a:buChar char="Ø"/>
            </a:pPr>
            <a:r>
              <a:rPr lang="en-US" dirty="0" smtClean="0">
                <a:solidFill>
                  <a:srgbClr val="000000"/>
                </a:solidFill>
                <a:latin typeface="Garamond" pitchFamily="18" charset="0"/>
              </a:rPr>
              <a:t>Ins</a:t>
            </a:r>
            <a:r>
              <a:rPr lang="en-GB" dirty="0" smtClean="0">
                <a:latin typeface="Garamond"/>
                <a:ea typeface="Times New Roman"/>
                <a:cs typeface="Times New Roman"/>
              </a:rPr>
              <a:t>urance industry in India produces bundled (hybrid) financial products comprising of savings, investment, and pension element beneath a thin crust of insurance.</a:t>
            </a:r>
          </a:p>
          <a:p>
            <a:endParaRPr lang="en-US" dirty="0"/>
          </a:p>
        </p:txBody>
      </p:sp>
      <p:sp>
        <p:nvSpPr>
          <p:cNvPr id="4" name="Title 1"/>
          <p:cNvSpPr>
            <a:spLocks noGrp="1"/>
          </p:cNvSpPr>
          <p:nvPr>
            <p:ph type="title"/>
          </p:nvPr>
        </p:nvSpPr>
        <p:spPr>
          <a:xfrm>
            <a:off x="838200" y="365125"/>
            <a:ext cx="10515600" cy="1325563"/>
          </a:xfrm>
        </p:spPr>
        <p:txBody>
          <a:bodyPr>
            <a:normAutofit/>
          </a:bodyPr>
          <a:lstStyle/>
          <a:p>
            <a:pPr algn="ctr"/>
            <a:r>
              <a:rPr lang="en-US" sz="4800" b="1" dirty="0">
                <a:latin typeface="Garamond" panose="02020404030301010803" pitchFamily="18" charset="0"/>
              </a:rPr>
              <a:t>Insurance Service Price Index</a:t>
            </a:r>
          </a:p>
        </p:txBody>
      </p:sp>
      <p:sp>
        <p:nvSpPr>
          <p:cNvPr id="2" name="Slide Number Placeholder 1"/>
          <p:cNvSpPr>
            <a:spLocks noGrp="1"/>
          </p:cNvSpPr>
          <p:nvPr>
            <p:ph type="sldNum" sz="quarter" idx="12"/>
          </p:nvPr>
        </p:nvSpPr>
        <p:spPr/>
        <p:txBody>
          <a:bodyPr/>
          <a:lstStyle/>
          <a:p>
            <a:fld id="{192BE1B7-8923-490B-9D1C-2B9CC3432308}" type="slidenum">
              <a:rPr lang="en-US" smtClean="0"/>
              <a:t>19</a:t>
            </a:fld>
            <a:endParaRPr lang="en-US" dirty="0"/>
          </a:p>
        </p:txBody>
      </p:sp>
    </p:spTree>
    <p:extLst>
      <p:ext uri="{BB962C8B-B14F-4D97-AF65-F5344CB8AC3E}">
        <p14:creationId xmlns:p14="http://schemas.microsoft.com/office/powerpoint/2010/main" val="39347831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a:latin typeface="Garamond" panose="02020404030301010803" pitchFamily="18" charset="0"/>
              </a:rPr>
              <a:t>Introduction</a:t>
            </a:r>
          </a:p>
        </p:txBody>
      </p:sp>
      <p:sp>
        <p:nvSpPr>
          <p:cNvPr id="3" name="Content Placeholder 2"/>
          <p:cNvSpPr>
            <a:spLocks noGrp="1"/>
          </p:cNvSpPr>
          <p:nvPr>
            <p:ph idx="1"/>
          </p:nvPr>
        </p:nvSpPr>
        <p:spPr/>
        <p:txBody>
          <a:bodyPr>
            <a:normAutofit fontScale="92500"/>
          </a:bodyPr>
          <a:lstStyle/>
          <a:p>
            <a:pPr marL="237377" indent="-237377" algn="just"/>
            <a:r>
              <a:rPr lang="en-US" dirty="0">
                <a:solidFill>
                  <a:prstClr val="black"/>
                </a:solidFill>
                <a:latin typeface="Garamond" panose="02020404030301010803" pitchFamily="18" charset="0"/>
              </a:rPr>
              <a:t>India’s GDP growth since the 90’s has been led by services </a:t>
            </a:r>
            <a:r>
              <a:rPr lang="en-US" dirty="0" smtClean="0">
                <a:latin typeface="Garamond" panose="02020404030301010803" pitchFamily="18" charset="0"/>
              </a:rPr>
              <a:t>sector. </a:t>
            </a:r>
          </a:p>
          <a:p>
            <a:pPr marL="237377" indent="-237377" algn="just"/>
            <a:r>
              <a:rPr lang="en-US" dirty="0" smtClean="0">
                <a:latin typeface="Garamond" panose="02020404030301010803" pitchFamily="18" charset="0"/>
              </a:rPr>
              <a:t>Service sector has had a growth of 10.3% in 2014-15, 8.9% in 2015-16 and further to 8.8% in 2016-17 at basic prices.</a:t>
            </a:r>
          </a:p>
          <a:p>
            <a:pPr marL="237377" indent="-237377" algn="just"/>
            <a:r>
              <a:rPr lang="en-US" dirty="0" smtClean="0">
                <a:latin typeface="Garamond" panose="02020404030301010803" pitchFamily="18" charset="0"/>
              </a:rPr>
              <a:t>Service sector accounted for 53.8% of GVA at constant prices during the year 2016-17.</a:t>
            </a:r>
          </a:p>
          <a:p>
            <a:pPr marL="237377" indent="-237377" algn="just"/>
            <a:r>
              <a:rPr lang="en-US" dirty="0">
                <a:solidFill>
                  <a:prstClr val="black"/>
                </a:solidFill>
                <a:latin typeface="Garamond" panose="02020404030301010803" pitchFamily="18" charset="0"/>
              </a:rPr>
              <a:t>Currently India estimates Wholesale Price Index which covers only goods and not </a:t>
            </a:r>
            <a:r>
              <a:rPr lang="en-US" dirty="0" smtClean="0">
                <a:solidFill>
                  <a:prstClr val="black"/>
                </a:solidFill>
                <a:latin typeface="Garamond" panose="02020404030301010803" pitchFamily="18" charset="0"/>
              </a:rPr>
              <a:t>services.</a:t>
            </a:r>
            <a:endParaRPr lang="en-US" dirty="0">
              <a:solidFill>
                <a:prstClr val="black"/>
              </a:solidFill>
              <a:latin typeface="Garamond" panose="02020404030301010803" pitchFamily="18" charset="0"/>
            </a:endParaRPr>
          </a:p>
          <a:p>
            <a:pPr marL="237377" indent="-237377" algn="just"/>
            <a:r>
              <a:rPr lang="en-US" dirty="0" smtClean="0">
                <a:solidFill>
                  <a:prstClr val="black"/>
                </a:solidFill>
                <a:latin typeface="Garamond" panose="02020404030301010803" pitchFamily="18" charset="0"/>
              </a:rPr>
              <a:t>Decision  </a:t>
            </a:r>
            <a:r>
              <a:rPr lang="en-US" dirty="0">
                <a:solidFill>
                  <a:prstClr val="black"/>
                </a:solidFill>
                <a:latin typeface="Garamond" panose="02020404030301010803" pitchFamily="18" charset="0"/>
              </a:rPr>
              <a:t>to include service sector prices in PPI in India taken in principle</a:t>
            </a:r>
          </a:p>
          <a:p>
            <a:pPr marL="237377" indent="-237377" algn="just"/>
            <a:r>
              <a:rPr lang="en-US" dirty="0">
                <a:solidFill>
                  <a:prstClr val="black"/>
                </a:solidFill>
                <a:latin typeface="Garamond" panose="02020404030301010803" pitchFamily="18" charset="0"/>
              </a:rPr>
              <a:t>Currently development of business service sector price indices is  at  an experimental  </a:t>
            </a:r>
            <a:r>
              <a:rPr lang="en-US" dirty="0" smtClean="0">
                <a:solidFill>
                  <a:prstClr val="black"/>
                </a:solidFill>
                <a:latin typeface="Garamond" panose="02020404030301010803" pitchFamily="18" charset="0"/>
              </a:rPr>
              <a:t>stage.</a:t>
            </a:r>
            <a:endParaRPr lang="en-US" dirty="0">
              <a:solidFill>
                <a:prstClr val="black"/>
              </a:solidFill>
              <a:latin typeface="Garamond" panose="02020404030301010803" pitchFamily="18" charset="0"/>
            </a:endParaRPr>
          </a:p>
          <a:p>
            <a:endParaRPr lang="en-US" dirty="0"/>
          </a:p>
        </p:txBody>
      </p:sp>
      <p:sp>
        <p:nvSpPr>
          <p:cNvPr id="4" name="Slide Number Placeholder 3"/>
          <p:cNvSpPr>
            <a:spLocks noGrp="1"/>
          </p:cNvSpPr>
          <p:nvPr>
            <p:ph type="sldNum" sz="quarter" idx="12"/>
          </p:nvPr>
        </p:nvSpPr>
        <p:spPr/>
        <p:txBody>
          <a:bodyPr/>
          <a:lstStyle/>
          <a:p>
            <a:fld id="{192BE1B7-8923-490B-9D1C-2B9CC3432308}" type="slidenum">
              <a:rPr lang="en-US" smtClean="0"/>
              <a:t>2</a:t>
            </a:fld>
            <a:endParaRPr lang="en-US" dirty="0"/>
          </a:p>
        </p:txBody>
      </p:sp>
    </p:spTree>
    <p:extLst>
      <p:ext uri="{BB962C8B-B14F-4D97-AF65-F5344CB8AC3E}">
        <p14:creationId xmlns:p14="http://schemas.microsoft.com/office/powerpoint/2010/main" val="12548158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336722475"/>
              </p:ext>
            </p:extLst>
          </p:nvPr>
        </p:nvGraphicFramePr>
        <p:xfrm>
          <a:off x="812800" y="1223010"/>
          <a:ext cx="10541000" cy="5379720"/>
        </p:xfrm>
        <a:graphic>
          <a:graphicData uri="http://schemas.openxmlformats.org/drawingml/2006/table">
            <a:tbl>
              <a:tblPr firstRow="1" bandRow="1">
                <a:tableStyleId>{5C22544A-7EE6-4342-B048-85BDC9FD1C3A}</a:tableStyleId>
              </a:tblPr>
              <a:tblGrid>
                <a:gridCol w="2048251"/>
                <a:gridCol w="8492749"/>
              </a:tblGrid>
              <a:tr h="259536">
                <a:tc gridSpan="2">
                  <a:txBody>
                    <a:bodyPr/>
                    <a:lstStyle/>
                    <a:p>
                      <a:pPr algn="ctr"/>
                      <a:r>
                        <a:rPr lang="en-US" sz="2000" b="1" dirty="0" smtClean="0">
                          <a:latin typeface="Garamond" panose="02020404030301010803" pitchFamily="18" charset="0"/>
                        </a:rPr>
                        <a:t>Road Transport (Freight) Service Price Index</a:t>
                      </a:r>
                      <a:endParaRPr lang="en-US" sz="19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just"/>
                      <a:endParaRPr lang="en-US" sz="19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1780">
                <a:tc>
                  <a:txBody>
                    <a:bodyPr/>
                    <a:lstStyle/>
                    <a:p>
                      <a:r>
                        <a:rPr lang="en-US" sz="1900" dirty="0" smtClean="0">
                          <a:latin typeface="Garamond" panose="02020404030301010803" pitchFamily="18" charset="0"/>
                        </a:rPr>
                        <a:t>Base Year </a:t>
                      </a:r>
                      <a:endParaRPr lang="en-US" sz="19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900" dirty="0" smtClean="0">
                          <a:latin typeface="Garamond" panose="02020404030301010803" pitchFamily="18" charset="0"/>
                        </a:rPr>
                        <a:t>2015-16</a:t>
                      </a:r>
                      <a:endParaRPr lang="en-US" sz="19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9536">
                <a:tc>
                  <a:txBody>
                    <a:bodyPr/>
                    <a:lstStyle/>
                    <a:p>
                      <a:r>
                        <a:rPr lang="en-US" sz="1900" dirty="0" smtClean="0">
                          <a:latin typeface="Garamond" panose="02020404030301010803" pitchFamily="18" charset="0"/>
                        </a:rPr>
                        <a:t>Frequency</a:t>
                      </a:r>
                      <a:endParaRPr lang="en-US" sz="19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900" dirty="0" smtClean="0">
                          <a:latin typeface="Garamond" panose="02020404030301010803" pitchFamily="18" charset="0"/>
                        </a:rPr>
                        <a:t>Monthly</a:t>
                      </a:r>
                      <a:endParaRPr lang="en-US" sz="19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04198">
                <a:tc>
                  <a:txBody>
                    <a:bodyPr/>
                    <a:lstStyle/>
                    <a:p>
                      <a:r>
                        <a:rPr lang="en-US" sz="1900" dirty="0" smtClean="0">
                          <a:latin typeface="Garamond" panose="02020404030301010803" pitchFamily="18" charset="0"/>
                        </a:rPr>
                        <a:t>Components </a:t>
                      </a:r>
                      <a:endParaRPr lang="en-US" sz="19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indent="-457200" algn="just">
                        <a:buFont typeface="+mj-lt"/>
                        <a:buAutoNum type="arabicPeriod"/>
                      </a:pPr>
                      <a:r>
                        <a:rPr lang="en-US" sz="1900" dirty="0" smtClean="0">
                          <a:latin typeface="Garamond" panose="02020404030301010803" pitchFamily="18" charset="0"/>
                        </a:rPr>
                        <a:t>Fuel Charges</a:t>
                      </a:r>
                    </a:p>
                    <a:p>
                      <a:pPr marL="457200" indent="-457200" algn="just">
                        <a:buFont typeface="+mj-lt"/>
                        <a:buAutoNum type="arabicPeriod"/>
                      </a:pPr>
                      <a:r>
                        <a:rPr lang="en-US" sz="1900" dirty="0" smtClean="0">
                          <a:latin typeface="Garamond" panose="02020404030301010803" pitchFamily="18" charset="0"/>
                        </a:rPr>
                        <a:t>Rubber Tyres cost</a:t>
                      </a:r>
                    </a:p>
                    <a:p>
                      <a:pPr marL="457200" indent="-457200" algn="just">
                        <a:buFont typeface="+mj-lt"/>
                        <a:buAutoNum type="arabicPeriod"/>
                      </a:pPr>
                      <a:r>
                        <a:rPr lang="en-US" sz="1900" dirty="0" smtClean="0">
                          <a:latin typeface="Garamond" panose="02020404030301010803" pitchFamily="18" charset="0"/>
                        </a:rPr>
                        <a:t>Expenses (Maintenance, insurance, overheads)</a:t>
                      </a:r>
                    </a:p>
                    <a:p>
                      <a:pPr marL="457200" indent="-457200" algn="just">
                        <a:buFont typeface="+mj-lt"/>
                        <a:buAutoNum type="arabicPeriod"/>
                      </a:pPr>
                      <a:r>
                        <a:rPr lang="en-US" sz="1900" b="0" dirty="0" smtClean="0">
                          <a:solidFill>
                            <a:schemeClr val="tx1"/>
                          </a:solidFill>
                          <a:latin typeface="Garamond" panose="02020404030301010803" pitchFamily="18" charset="0"/>
                        </a:rPr>
                        <a:t>Investment (Prices of Trucks)</a:t>
                      </a:r>
                    </a:p>
                    <a:p>
                      <a:pPr marL="457200" indent="-457200" algn="just">
                        <a:buFont typeface="+mj-lt"/>
                        <a:buAutoNum type="arabicPeriod"/>
                      </a:pPr>
                      <a:r>
                        <a:rPr lang="en-US" sz="1900" dirty="0" smtClean="0">
                          <a:latin typeface="Garamond" panose="02020404030301010803" pitchFamily="18" charset="0"/>
                        </a:rPr>
                        <a:t>Government Taxes (National permit, road tax, fitness)</a:t>
                      </a:r>
                    </a:p>
                    <a:p>
                      <a:pPr marL="457200" indent="-457200" algn="just">
                        <a:buFont typeface="+mj-lt"/>
                        <a:buAutoNum type="arabicPeriod"/>
                      </a:pPr>
                      <a:r>
                        <a:rPr lang="en-US" sz="1900" dirty="0" smtClean="0">
                          <a:latin typeface="Garamond" panose="02020404030301010803" pitchFamily="18" charset="0"/>
                        </a:rPr>
                        <a:t>Human Service (Driver’s salary)</a:t>
                      </a:r>
                    </a:p>
                    <a:p>
                      <a:pPr marL="457200" indent="-457200" algn="just">
                        <a:buFont typeface="+mj-lt"/>
                        <a:buAutoNum type="arabicPeriod"/>
                      </a:pPr>
                      <a:r>
                        <a:rPr lang="en-US" sz="1900" dirty="0" smtClean="0">
                          <a:latin typeface="Garamond" panose="02020404030301010803" pitchFamily="18" charset="0"/>
                        </a:rPr>
                        <a:t>Toll Charges</a:t>
                      </a: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2795">
                <a:tc>
                  <a:txBody>
                    <a:bodyPr/>
                    <a:lstStyle/>
                    <a:p>
                      <a:r>
                        <a:rPr lang="en-US" sz="1900" dirty="0" smtClean="0">
                          <a:latin typeface="Garamond" panose="02020404030301010803" pitchFamily="18" charset="0"/>
                        </a:rPr>
                        <a:t>Price</a:t>
                      </a:r>
                      <a:endParaRPr lang="en-US" sz="19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900" kern="1200" dirty="0" smtClean="0">
                          <a:solidFill>
                            <a:schemeClr val="dk1"/>
                          </a:solidFill>
                          <a:effectLst/>
                          <a:latin typeface="Garamond" panose="02020404030301010803" pitchFamily="18" charset="0"/>
                          <a:ea typeface="+mn-ea"/>
                          <a:cs typeface="+mn-cs"/>
                        </a:rPr>
                        <a:t>The</a:t>
                      </a:r>
                      <a:r>
                        <a:rPr lang="en-US" sz="1900" kern="1200" baseline="0" dirty="0" smtClean="0">
                          <a:solidFill>
                            <a:schemeClr val="dk1"/>
                          </a:solidFill>
                          <a:effectLst/>
                          <a:latin typeface="Garamond" panose="02020404030301010803" pitchFamily="18" charset="0"/>
                          <a:ea typeface="+mn-ea"/>
                          <a:cs typeface="+mn-cs"/>
                        </a:rPr>
                        <a:t> </a:t>
                      </a:r>
                      <a:r>
                        <a:rPr lang="en-US" sz="1900" kern="1200" dirty="0" smtClean="0">
                          <a:solidFill>
                            <a:schemeClr val="dk1"/>
                          </a:solidFill>
                          <a:effectLst/>
                          <a:latin typeface="Garamond" panose="02020404030301010803" pitchFamily="18" charset="0"/>
                          <a:ea typeface="+mn-ea"/>
                          <a:cs typeface="+mn-cs"/>
                        </a:rPr>
                        <a:t>price will be calculated by adding a mark-up value to the developed CRI to convert the cost into sale price.</a:t>
                      </a:r>
                      <a:endParaRPr lang="en-US" sz="1900" b="0" i="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1966">
                <a:tc>
                  <a:txBody>
                    <a:bodyPr/>
                    <a:lstStyle/>
                    <a:p>
                      <a:pPr marL="0" algn="l" defTabSz="3750772" rtl="0" eaLnBrk="1" latinLnBrk="0" hangingPunct="1"/>
                      <a:r>
                        <a:rPr lang="en-US" sz="1900" kern="1200" dirty="0" smtClean="0">
                          <a:solidFill>
                            <a:schemeClr val="dk1"/>
                          </a:solidFill>
                          <a:latin typeface="Garamond" panose="02020404030301010803" pitchFamily="18" charset="0"/>
                          <a:ea typeface="+mn-ea"/>
                          <a:cs typeface="+mn-cs"/>
                        </a:rPr>
                        <a:t>Weights</a:t>
                      </a:r>
                      <a:endParaRPr lang="en-US" sz="1900" kern="1200" dirty="0">
                        <a:solidFill>
                          <a:schemeClr val="dk1"/>
                        </a:solidFill>
                        <a:latin typeface="Garamond" panose="02020404030301010803" pitchFamily="18" charset="0"/>
                        <a:ea typeface="+mn-ea"/>
                        <a:cs typeface="+mn-cs"/>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just" defTabSz="3750772" rtl="0" eaLnBrk="1" latinLnBrk="0" hangingPunct="1"/>
                      <a:r>
                        <a:rPr lang="en-US" sz="1900" kern="1200" dirty="0" smtClean="0">
                          <a:solidFill>
                            <a:schemeClr val="dk1"/>
                          </a:solidFill>
                          <a:latin typeface="Garamond" panose="02020404030301010803" pitchFamily="18" charset="0"/>
                          <a:ea typeface="+mn-ea"/>
                          <a:cs typeface="+mn-cs"/>
                        </a:rPr>
                        <a:t>Weights are assigned according to number of </a:t>
                      </a:r>
                      <a:r>
                        <a:rPr lang="en-US" sz="1900" kern="1200" baseline="0" dirty="0" smtClean="0">
                          <a:solidFill>
                            <a:schemeClr val="dk1"/>
                          </a:solidFill>
                          <a:latin typeface="Garamond" panose="02020404030301010803" pitchFamily="18" charset="0"/>
                          <a:ea typeface="+mn-ea"/>
                          <a:cs typeface="+mn-cs"/>
                        </a:rPr>
                        <a:t>Vehicles</a:t>
                      </a:r>
                      <a:r>
                        <a:rPr lang="en-US" sz="1900" kern="1200" dirty="0" smtClean="0">
                          <a:solidFill>
                            <a:schemeClr val="dk1"/>
                          </a:solidFill>
                          <a:latin typeface="Garamond" panose="02020404030301010803" pitchFamily="18" charset="0"/>
                          <a:ea typeface="+mn-ea"/>
                          <a:cs typeface="+mn-cs"/>
                        </a:rPr>
                        <a:t> in</a:t>
                      </a:r>
                      <a:r>
                        <a:rPr lang="en-US" sz="1900" kern="1200" baseline="0" dirty="0" smtClean="0">
                          <a:solidFill>
                            <a:schemeClr val="dk1"/>
                          </a:solidFill>
                          <a:latin typeface="Garamond" panose="02020404030301010803" pitchFamily="18" charset="0"/>
                          <a:ea typeface="+mn-ea"/>
                          <a:cs typeface="+mn-cs"/>
                        </a:rPr>
                        <a:t> different </a:t>
                      </a:r>
                      <a:r>
                        <a:rPr lang="en-US" sz="1900" kern="1200" dirty="0" smtClean="0">
                          <a:solidFill>
                            <a:schemeClr val="dk1"/>
                          </a:solidFill>
                          <a:latin typeface="Garamond" panose="02020404030301010803" pitchFamily="18" charset="0"/>
                          <a:ea typeface="+mn-ea"/>
                          <a:cs typeface="+mn-cs"/>
                        </a:rPr>
                        <a:t>Gross Vehicle Weight (GVW)</a:t>
                      </a:r>
                      <a:r>
                        <a:rPr lang="en-US" sz="1900" kern="1200" baseline="0" dirty="0" smtClean="0">
                          <a:solidFill>
                            <a:schemeClr val="dk1"/>
                          </a:solidFill>
                          <a:latin typeface="Garamond" panose="02020404030301010803" pitchFamily="18" charset="0"/>
                          <a:ea typeface="+mn-ea"/>
                          <a:cs typeface="+mn-cs"/>
                        </a:rPr>
                        <a:t> category for constructing the Index.</a:t>
                      </a:r>
                      <a:endParaRPr lang="en-US" sz="1900" kern="1200" dirty="0">
                        <a:solidFill>
                          <a:schemeClr val="dk1"/>
                        </a:solidFill>
                        <a:latin typeface="Garamond" panose="02020404030301010803" pitchFamily="18" charset="0"/>
                        <a:ea typeface="+mn-ea"/>
                        <a:cs typeface="+mn-cs"/>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81476">
                <a:tc>
                  <a:txBody>
                    <a:bodyPr/>
                    <a:lstStyle/>
                    <a:p>
                      <a:r>
                        <a:rPr lang="en-US" sz="1900" dirty="0" smtClean="0">
                          <a:latin typeface="Garamond" panose="02020404030301010803" pitchFamily="18" charset="0"/>
                        </a:rPr>
                        <a:t>Issues</a:t>
                      </a:r>
                      <a:endParaRPr lang="en-US" sz="19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just" defTabSz="3762024" rtl="0" eaLnBrk="1" fontAlgn="auto" latinLnBrk="0" hangingPunct="1">
                        <a:lnSpc>
                          <a:spcPct val="100000"/>
                        </a:lnSpc>
                        <a:spcBef>
                          <a:spcPts val="0"/>
                        </a:spcBef>
                        <a:spcAft>
                          <a:spcPts val="0"/>
                        </a:spcAft>
                        <a:buClrTx/>
                        <a:buSzTx/>
                        <a:buFontTx/>
                        <a:buNone/>
                        <a:tabLst/>
                        <a:defRPr/>
                      </a:pPr>
                      <a:r>
                        <a:rPr lang="en-US" sz="1900" kern="1200" dirty="0" smtClean="0">
                          <a:solidFill>
                            <a:schemeClr val="dk1"/>
                          </a:solidFill>
                          <a:effectLst/>
                          <a:latin typeface="Garamond" panose="02020404030301010803" pitchFamily="18" charset="0"/>
                          <a:ea typeface="+mn-ea"/>
                          <a:cs typeface="+mn-cs"/>
                        </a:rPr>
                        <a:t>The mark-up value was said to be based on personal internal knowledge of the transporters and no clear statistical estimation procedure was used in its calculation.</a:t>
                      </a: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3226">
                <a:tc>
                  <a:txBody>
                    <a:bodyPr/>
                    <a:lstStyle/>
                    <a:p>
                      <a:r>
                        <a:rPr lang="en-US" sz="1900" dirty="0" smtClean="0">
                          <a:latin typeface="Garamond" panose="02020404030301010803" pitchFamily="18" charset="0"/>
                        </a:rPr>
                        <a:t>Status</a:t>
                      </a:r>
                      <a:endParaRPr lang="en-US" sz="19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just" defTabSz="3762024" rtl="0" eaLnBrk="1" fontAlgn="auto" latinLnBrk="0" hangingPunct="1">
                        <a:lnSpc>
                          <a:spcPct val="100000"/>
                        </a:lnSpc>
                        <a:spcBef>
                          <a:spcPts val="0"/>
                        </a:spcBef>
                        <a:spcAft>
                          <a:spcPts val="0"/>
                        </a:spcAft>
                        <a:buClrTx/>
                        <a:buSzTx/>
                        <a:buFontTx/>
                        <a:buNone/>
                        <a:tabLst/>
                        <a:defRPr/>
                      </a:pPr>
                      <a:r>
                        <a:rPr lang="en-US" sz="1900" kern="1200" dirty="0" smtClean="0">
                          <a:solidFill>
                            <a:schemeClr val="dk1"/>
                          </a:solidFill>
                          <a:effectLst/>
                          <a:latin typeface="Garamond" panose="02020404030301010803" pitchFamily="18" charset="0"/>
                          <a:ea typeface="+mn-ea"/>
                          <a:cs typeface="+mn-cs"/>
                        </a:rPr>
                        <a:t>Continuous</a:t>
                      </a:r>
                      <a:r>
                        <a:rPr lang="en-US" sz="1900" kern="1200" baseline="0" dirty="0" smtClean="0">
                          <a:solidFill>
                            <a:schemeClr val="dk1"/>
                          </a:solidFill>
                          <a:effectLst/>
                          <a:latin typeface="Garamond" panose="02020404030301010803" pitchFamily="18" charset="0"/>
                          <a:ea typeface="+mn-ea"/>
                          <a:cs typeface="+mn-cs"/>
                        </a:rPr>
                        <a:t> discussions are being held with TRW and AITWA to bring clarity to the proposed mark-up value.</a:t>
                      </a:r>
                      <a:endParaRPr lang="en-US" sz="1900" kern="1200" dirty="0" smtClean="0">
                        <a:solidFill>
                          <a:schemeClr val="dk1"/>
                        </a:solidFill>
                        <a:effectLst/>
                        <a:latin typeface="Garamond" panose="02020404030301010803" pitchFamily="18" charset="0"/>
                        <a:ea typeface="+mn-ea"/>
                        <a:cs typeface="+mn-cs"/>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Title 1"/>
          <p:cNvSpPr>
            <a:spLocks noGrp="1"/>
          </p:cNvSpPr>
          <p:nvPr>
            <p:ph type="title"/>
          </p:nvPr>
        </p:nvSpPr>
        <p:spPr>
          <a:xfrm>
            <a:off x="838200" y="1"/>
            <a:ext cx="10515600" cy="1310639"/>
          </a:xfrm>
        </p:spPr>
        <p:txBody>
          <a:bodyPr>
            <a:noAutofit/>
          </a:bodyPr>
          <a:lstStyle/>
          <a:p>
            <a:pPr algn="ctr"/>
            <a:r>
              <a:rPr lang="en-US" sz="4000" b="1" dirty="0">
                <a:latin typeface="Garamond" panose="02020404030301010803" pitchFamily="18" charset="0"/>
              </a:rPr>
              <a:t>Road </a:t>
            </a:r>
            <a:r>
              <a:rPr lang="en-US" sz="4000" b="1" dirty="0" smtClean="0">
                <a:latin typeface="Garamond" panose="02020404030301010803" pitchFamily="18" charset="0"/>
              </a:rPr>
              <a:t>Transport (</a:t>
            </a:r>
            <a:r>
              <a:rPr lang="en-US" sz="4000" b="1" dirty="0">
                <a:latin typeface="Garamond" panose="02020404030301010803" pitchFamily="18" charset="0"/>
              </a:rPr>
              <a:t>Freight) Service Price </a:t>
            </a:r>
            <a:r>
              <a:rPr lang="en-US" sz="4000" b="1" dirty="0" smtClean="0">
                <a:latin typeface="Garamond" panose="02020404030301010803" pitchFamily="18" charset="0"/>
              </a:rPr>
              <a:t>Index</a:t>
            </a:r>
            <a:endParaRPr lang="en-US" sz="4000" b="1" dirty="0">
              <a:latin typeface="Garamond" panose="02020404030301010803" pitchFamily="18" charset="0"/>
            </a:endParaRPr>
          </a:p>
        </p:txBody>
      </p:sp>
      <p:sp>
        <p:nvSpPr>
          <p:cNvPr id="2" name="Slide Number Placeholder 1"/>
          <p:cNvSpPr>
            <a:spLocks noGrp="1"/>
          </p:cNvSpPr>
          <p:nvPr>
            <p:ph type="sldNum" sz="quarter" idx="12"/>
          </p:nvPr>
        </p:nvSpPr>
        <p:spPr/>
        <p:txBody>
          <a:bodyPr/>
          <a:lstStyle/>
          <a:p>
            <a:fld id="{192BE1B7-8923-490B-9D1C-2B9CC3432308}" type="slidenum">
              <a:rPr lang="en-US" smtClean="0"/>
              <a:t>20</a:t>
            </a:fld>
            <a:endParaRPr lang="en-US" dirty="0"/>
          </a:p>
        </p:txBody>
      </p:sp>
    </p:spTree>
    <p:extLst>
      <p:ext uri="{BB962C8B-B14F-4D97-AF65-F5344CB8AC3E}">
        <p14:creationId xmlns:p14="http://schemas.microsoft.com/office/powerpoint/2010/main" val="30386525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solidFill>
                  <a:prstClr val="black"/>
                </a:solidFill>
                <a:latin typeface="Garamond" panose="02020404030301010803" pitchFamily="18" charset="0"/>
              </a:rPr>
              <a:t>Road Transport (Freight) Service Price Index</a:t>
            </a:r>
            <a:endParaRPr lang="en-US" dirty="0"/>
          </a:p>
        </p:txBody>
      </p:sp>
      <p:sp>
        <p:nvSpPr>
          <p:cNvPr id="3" name="Content Placeholder 2"/>
          <p:cNvSpPr>
            <a:spLocks noGrp="1"/>
          </p:cNvSpPr>
          <p:nvPr>
            <p:ph idx="1"/>
          </p:nvPr>
        </p:nvSpPr>
        <p:spPr/>
        <p:txBody>
          <a:bodyPr/>
          <a:lstStyle/>
          <a:p>
            <a:pPr marL="0" indent="0" algn="just">
              <a:buNone/>
            </a:pPr>
            <a:r>
              <a:rPr lang="en-US" sz="3200" b="1" dirty="0" smtClean="0">
                <a:latin typeface="Garamond" panose="02020404030301010803" pitchFamily="18" charset="0"/>
              </a:rPr>
              <a:t>Challenges</a:t>
            </a:r>
            <a:endParaRPr lang="en-US" b="1" dirty="0" smtClean="0">
              <a:latin typeface="Garamond" panose="02020404030301010803" pitchFamily="18" charset="0"/>
            </a:endParaRPr>
          </a:p>
          <a:p>
            <a:pPr marL="0" indent="0" algn="just">
              <a:buNone/>
            </a:pPr>
            <a:endParaRPr lang="en-US" sz="1000" b="1" dirty="0" smtClean="0">
              <a:latin typeface="Garamond" panose="02020404030301010803" pitchFamily="18" charset="0"/>
            </a:endParaRPr>
          </a:p>
          <a:p>
            <a:pPr marL="284163" indent="-284163" algn="just">
              <a:buFont typeface="Wingdings" panose="05000000000000000000" pitchFamily="2" charset="2"/>
              <a:buChar char="Ø"/>
            </a:pPr>
            <a:r>
              <a:rPr lang="en-US" dirty="0" smtClean="0">
                <a:latin typeface="Garamond" panose="02020404030301010803" pitchFamily="18" charset="0"/>
              </a:rPr>
              <a:t>Results based on cost plus method not convincing</a:t>
            </a:r>
          </a:p>
          <a:p>
            <a:pPr marL="284163" indent="-284163" algn="just">
              <a:buFont typeface="Wingdings" panose="05000000000000000000" pitchFamily="2" charset="2"/>
              <a:buChar char="Ø"/>
            </a:pPr>
            <a:r>
              <a:rPr lang="en-US" dirty="0" smtClean="0">
                <a:latin typeface="Garamond" panose="02020404030301010803" pitchFamily="18" charset="0"/>
              </a:rPr>
              <a:t>Alternative method of collecting freight rates directly has practical difficulties due to road sector being highly unorganized</a:t>
            </a:r>
            <a:endParaRPr lang="en-US" dirty="0">
              <a:latin typeface="Garamond" panose="02020404030301010803" pitchFamily="18" charset="0"/>
            </a:endParaRPr>
          </a:p>
        </p:txBody>
      </p:sp>
      <p:sp>
        <p:nvSpPr>
          <p:cNvPr id="4" name="Slide Number Placeholder 3"/>
          <p:cNvSpPr>
            <a:spLocks noGrp="1"/>
          </p:cNvSpPr>
          <p:nvPr>
            <p:ph type="sldNum" sz="quarter" idx="12"/>
          </p:nvPr>
        </p:nvSpPr>
        <p:spPr/>
        <p:txBody>
          <a:bodyPr/>
          <a:lstStyle/>
          <a:p>
            <a:fld id="{192BE1B7-8923-490B-9D1C-2B9CC3432308}" type="slidenum">
              <a:rPr lang="en-US" smtClean="0"/>
              <a:t>21</a:t>
            </a:fld>
            <a:endParaRPr lang="en-US" dirty="0"/>
          </a:p>
        </p:txBody>
      </p:sp>
    </p:spTree>
    <p:extLst>
      <p:ext uri="{BB962C8B-B14F-4D97-AF65-F5344CB8AC3E}">
        <p14:creationId xmlns:p14="http://schemas.microsoft.com/office/powerpoint/2010/main" val="4105621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741681"/>
            <a:ext cx="9144000" cy="2001519"/>
          </a:xfrm>
        </p:spPr>
        <p:txBody>
          <a:bodyPr>
            <a:normAutofit/>
          </a:bodyPr>
          <a:lstStyle/>
          <a:p>
            <a:r>
              <a:rPr lang="en-US" sz="5400" b="1" dirty="0">
                <a:solidFill>
                  <a:schemeClr val="accent1">
                    <a:lumMod val="75000"/>
                  </a:schemeClr>
                </a:solidFill>
                <a:latin typeface="Garamond" panose="02020404030301010803" pitchFamily="18" charset="0"/>
              </a:rPr>
              <a:t>THANK YOU</a:t>
            </a:r>
          </a:p>
        </p:txBody>
      </p:sp>
      <p:sp>
        <p:nvSpPr>
          <p:cNvPr id="3" name="Subtitle 2"/>
          <p:cNvSpPr>
            <a:spLocks noGrp="1"/>
          </p:cNvSpPr>
          <p:nvPr>
            <p:ph type="subTitle" idx="1"/>
          </p:nvPr>
        </p:nvSpPr>
        <p:spPr>
          <a:xfrm>
            <a:off x="1524000" y="3454400"/>
            <a:ext cx="9144000" cy="2438400"/>
          </a:xfrm>
        </p:spPr>
        <p:txBody>
          <a:bodyPr>
            <a:normAutofit fontScale="47500" lnSpcReduction="20000"/>
          </a:bodyPr>
          <a:lstStyle/>
          <a:p>
            <a:r>
              <a:rPr lang="en-US" sz="5900" dirty="0" smtClean="0">
                <a:latin typeface="Garamond" panose="02020404030301010803" pitchFamily="18" charset="0"/>
              </a:rPr>
              <a:t>Presented by:</a:t>
            </a:r>
          </a:p>
          <a:p>
            <a:endParaRPr lang="en-US" sz="4500" dirty="0">
              <a:latin typeface="Garamond" panose="02020404030301010803" pitchFamily="18" charset="0"/>
            </a:endParaRPr>
          </a:p>
          <a:p>
            <a:r>
              <a:rPr lang="en-US" sz="4500" b="1" dirty="0" smtClean="0">
                <a:latin typeface="Garamond" panose="02020404030301010803" pitchFamily="18" charset="0"/>
              </a:rPr>
              <a:t>Mr. Gopal Singh Negi, Economic Advisor</a:t>
            </a:r>
            <a:br>
              <a:rPr lang="en-US" sz="4500" b="1" dirty="0" smtClean="0">
                <a:latin typeface="Garamond" panose="02020404030301010803" pitchFamily="18" charset="0"/>
              </a:rPr>
            </a:br>
            <a:r>
              <a:rPr lang="en-US" sz="4500" dirty="0" smtClean="0">
                <a:latin typeface="Garamond" panose="02020404030301010803" pitchFamily="18" charset="0"/>
              </a:rPr>
              <a:t>E-mail: </a:t>
            </a:r>
            <a:r>
              <a:rPr lang="en-US" sz="4500" dirty="0" smtClean="0">
                <a:latin typeface="Garamond" panose="02020404030301010803" pitchFamily="18" charset="0"/>
                <a:hlinkClick r:id="rId2"/>
              </a:rPr>
              <a:t>gopal.negi@nic.in</a:t>
            </a:r>
            <a:endParaRPr lang="en-US" sz="4500" dirty="0" smtClean="0">
              <a:latin typeface="Garamond" panose="02020404030301010803" pitchFamily="18" charset="0"/>
            </a:endParaRPr>
          </a:p>
          <a:p>
            <a:r>
              <a:rPr lang="en-US" sz="4500" dirty="0" smtClean="0">
                <a:latin typeface="Garamond" panose="02020404030301010803" pitchFamily="18" charset="0"/>
              </a:rPr>
              <a:t/>
            </a:r>
            <a:br>
              <a:rPr lang="en-US" sz="4500" dirty="0" smtClean="0">
                <a:latin typeface="Garamond" panose="02020404030301010803" pitchFamily="18" charset="0"/>
              </a:rPr>
            </a:br>
            <a:r>
              <a:rPr lang="en-US" sz="4500" dirty="0" smtClean="0">
                <a:latin typeface="Garamond" panose="02020404030301010803" pitchFamily="18" charset="0"/>
              </a:rPr>
              <a:t> </a:t>
            </a:r>
            <a:r>
              <a:rPr lang="en-US" sz="4500" b="1" dirty="0" smtClean="0">
                <a:latin typeface="Garamond" panose="02020404030301010803" pitchFamily="18" charset="0"/>
              </a:rPr>
              <a:t>Mr. Anupam Mitra, Additional Economic Advisor</a:t>
            </a:r>
            <a:br>
              <a:rPr lang="en-US" sz="4500" b="1" dirty="0" smtClean="0">
                <a:latin typeface="Garamond" panose="02020404030301010803" pitchFamily="18" charset="0"/>
              </a:rPr>
            </a:br>
            <a:r>
              <a:rPr lang="en-US" sz="4500" dirty="0" smtClean="0">
                <a:latin typeface="Garamond" panose="02020404030301010803" pitchFamily="18" charset="0"/>
              </a:rPr>
              <a:t>E-mail: </a:t>
            </a:r>
            <a:r>
              <a:rPr lang="en-US" sz="4500" dirty="0" smtClean="0">
                <a:latin typeface="Garamond" panose="02020404030301010803" pitchFamily="18" charset="0"/>
                <a:hlinkClick r:id="rId3"/>
              </a:rPr>
              <a:t>anupam.mitra@gov.in</a:t>
            </a:r>
            <a:r>
              <a:rPr lang="en-US" sz="4500" dirty="0" smtClean="0">
                <a:latin typeface="Garamond" panose="02020404030301010803" pitchFamily="18" charset="0"/>
              </a:rPr>
              <a:t> </a:t>
            </a:r>
            <a:r>
              <a:rPr lang="en-US" dirty="0" smtClean="0">
                <a:latin typeface="Garamond" panose="02020404030301010803" pitchFamily="18" charset="0"/>
              </a:rPr>
              <a:t/>
            </a:r>
            <a:br>
              <a:rPr lang="en-US" dirty="0" smtClean="0">
                <a:latin typeface="Garamond" panose="02020404030301010803" pitchFamily="18" charset="0"/>
              </a:rPr>
            </a:br>
            <a:endParaRPr lang="en-US" dirty="0"/>
          </a:p>
        </p:txBody>
      </p:sp>
    </p:spTree>
    <p:extLst>
      <p:ext uri="{BB962C8B-B14F-4D97-AF65-F5344CB8AC3E}">
        <p14:creationId xmlns:p14="http://schemas.microsoft.com/office/powerpoint/2010/main" val="34616963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b="1" dirty="0">
                <a:latin typeface="Garamond" panose="02020404030301010803" pitchFamily="18" charset="0"/>
              </a:rPr>
              <a:t>Current Status of Development of Business Service Price Index In India For Inclusion In WPI/PPI</a:t>
            </a:r>
          </a:p>
        </p:txBody>
      </p:sp>
      <p:sp>
        <p:nvSpPr>
          <p:cNvPr id="3" name="Content Placeholder 2"/>
          <p:cNvSpPr>
            <a:spLocks noGrp="1"/>
          </p:cNvSpPr>
          <p:nvPr>
            <p:ph idx="1"/>
          </p:nvPr>
        </p:nvSpPr>
        <p:spPr/>
        <p:txBody>
          <a:bodyPr>
            <a:normAutofit fontScale="92500" lnSpcReduction="10000"/>
          </a:bodyPr>
          <a:lstStyle/>
          <a:p>
            <a:pPr marL="237377" indent="-237377"/>
            <a:r>
              <a:rPr lang="en-US" sz="2400" dirty="0" smtClean="0">
                <a:latin typeface="Garamond" panose="02020404030301010803" pitchFamily="18" charset="0"/>
              </a:rPr>
              <a:t>Decision to cover ten broad business services initially in India</a:t>
            </a:r>
          </a:p>
          <a:p>
            <a:pPr marL="675493" lvl="1" indent="-284851">
              <a:buFont typeface="+mj-lt"/>
              <a:buAutoNum type="arabicParenR"/>
            </a:pPr>
            <a:r>
              <a:rPr lang="en-US" dirty="0" smtClean="0">
                <a:solidFill>
                  <a:srgbClr val="00823B"/>
                </a:solidFill>
                <a:latin typeface="Garamond" panose="02020404030301010803" pitchFamily="18" charset="0"/>
              </a:rPr>
              <a:t>Railways</a:t>
            </a:r>
          </a:p>
          <a:p>
            <a:pPr marL="675493" lvl="1" indent="-284851">
              <a:buFont typeface="+mj-lt"/>
              <a:buAutoNum type="arabicParenR"/>
            </a:pPr>
            <a:r>
              <a:rPr lang="en-US" dirty="0" smtClean="0">
                <a:solidFill>
                  <a:srgbClr val="00823B"/>
                </a:solidFill>
                <a:latin typeface="Garamond" panose="02020404030301010803" pitchFamily="18" charset="0"/>
              </a:rPr>
              <a:t>Air Transport</a:t>
            </a:r>
          </a:p>
          <a:p>
            <a:pPr marL="675493" lvl="1" indent="-284851">
              <a:buFont typeface="+mj-lt"/>
              <a:buAutoNum type="arabicParenR"/>
            </a:pPr>
            <a:r>
              <a:rPr lang="en-US" dirty="0" smtClean="0">
                <a:solidFill>
                  <a:srgbClr val="00823B"/>
                </a:solidFill>
                <a:latin typeface="Garamond" panose="02020404030301010803" pitchFamily="18" charset="0"/>
              </a:rPr>
              <a:t>Postal</a:t>
            </a:r>
          </a:p>
          <a:p>
            <a:pPr marL="675493" lvl="1" indent="-284851">
              <a:buFont typeface="+mj-lt"/>
              <a:buAutoNum type="arabicParenR"/>
            </a:pPr>
            <a:r>
              <a:rPr lang="en-US" dirty="0" smtClean="0">
                <a:solidFill>
                  <a:srgbClr val="00823B"/>
                </a:solidFill>
                <a:latin typeface="Garamond" panose="02020404030301010803" pitchFamily="18" charset="0"/>
              </a:rPr>
              <a:t>Telecommunication</a:t>
            </a:r>
          </a:p>
          <a:p>
            <a:pPr marL="675493" lvl="1" indent="-284851">
              <a:buFont typeface="+mj-lt"/>
              <a:buAutoNum type="arabicParenR"/>
            </a:pPr>
            <a:r>
              <a:rPr lang="en-US" dirty="0" smtClean="0">
                <a:solidFill>
                  <a:srgbClr val="00823B"/>
                </a:solidFill>
                <a:latin typeface="Garamond" panose="02020404030301010803" pitchFamily="18" charset="0"/>
              </a:rPr>
              <a:t>Banking</a:t>
            </a:r>
          </a:p>
          <a:p>
            <a:pPr marL="675493" lvl="1" indent="-284851">
              <a:buFont typeface="+mj-lt"/>
              <a:buAutoNum type="arabicParenR"/>
            </a:pPr>
            <a:r>
              <a:rPr lang="en-US" dirty="0" smtClean="0">
                <a:solidFill>
                  <a:srgbClr val="00823B"/>
                </a:solidFill>
                <a:latin typeface="Garamond" panose="02020404030301010803" pitchFamily="18" charset="0"/>
              </a:rPr>
              <a:t>Insurance</a:t>
            </a:r>
          </a:p>
          <a:p>
            <a:pPr marL="675493" lvl="1" indent="-284851">
              <a:buFont typeface="+mj-lt"/>
              <a:buAutoNum type="arabicParenR"/>
            </a:pPr>
            <a:r>
              <a:rPr lang="en-US" dirty="0" smtClean="0">
                <a:solidFill>
                  <a:srgbClr val="C00000"/>
                </a:solidFill>
                <a:latin typeface="Garamond" panose="02020404030301010803" pitchFamily="18" charset="0"/>
              </a:rPr>
              <a:t>Road transport</a:t>
            </a:r>
          </a:p>
          <a:p>
            <a:pPr marL="675493" lvl="1" indent="-284851">
              <a:buFont typeface="+mj-lt"/>
              <a:buAutoNum type="arabicParenR"/>
            </a:pPr>
            <a:r>
              <a:rPr lang="en-US" dirty="0" smtClean="0">
                <a:solidFill>
                  <a:srgbClr val="C00000"/>
                </a:solidFill>
                <a:latin typeface="Garamond" panose="02020404030301010803" pitchFamily="18" charset="0"/>
              </a:rPr>
              <a:t>Port</a:t>
            </a:r>
          </a:p>
          <a:p>
            <a:pPr marL="675493" lvl="1" indent="-284851">
              <a:buFont typeface="+mj-lt"/>
              <a:buAutoNum type="arabicParenR"/>
            </a:pPr>
            <a:r>
              <a:rPr lang="en-US" dirty="0" smtClean="0">
                <a:solidFill>
                  <a:srgbClr val="C00000"/>
                </a:solidFill>
                <a:latin typeface="Garamond" panose="02020404030301010803" pitchFamily="18" charset="0"/>
              </a:rPr>
              <a:t>Trade</a:t>
            </a:r>
          </a:p>
          <a:p>
            <a:pPr marL="675493" lvl="1" indent="-284851">
              <a:buFont typeface="+mj-lt"/>
              <a:buAutoNum type="arabicParenR"/>
            </a:pPr>
            <a:r>
              <a:rPr lang="en-US" dirty="0" smtClean="0">
                <a:solidFill>
                  <a:srgbClr val="C00000"/>
                </a:solidFill>
                <a:latin typeface="Garamond" panose="02020404030301010803" pitchFamily="18" charset="0"/>
              </a:rPr>
              <a:t>Business Services</a:t>
            </a:r>
            <a:endParaRPr lang="en-US" dirty="0" smtClean="0">
              <a:latin typeface="Garamond" panose="02020404030301010803" pitchFamily="18" charset="0"/>
            </a:endParaRPr>
          </a:p>
          <a:p>
            <a:pPr marL="237377" indent="-237377"/>
            <a:r>
              <a:rPr lang="en-US" sz="2400" dirty="0">
                <a:solidFill>
                  <a:prstClr val="black"/>
                </a:solidFill>
                <a:latin typeface="Garamond" panose="02020404030301010803" pitchFamily="18" charset="0"/>
              </a:rPr>
              <a:t>Fixed base Laspeyres’ method  has been used in all cases as is currently being done for Wholesale Price Index estimation</a:t>
            </a:r>
          </a:p>
          <a:p>
            <a:pPr marL="0" indent="0">
              <a:buNone/>
            </a:pPr>
            <a:endParaRPr lang="en-US" dirty="0"/>
          </a:p>
        </p:txBody>
      </p:sp>
      <p:sp>
        <p:nvSpPr>
          <p:cNvPr id="4" name="Slide Number Placeholder 3"/>
          <p:cNvSpPr>
            <a:spLocks noGrp="1"/>
          </p:cNvSpPr>
          <p:nvPr>
            <p:ph type="sldNum" sz="quarter" idx="12"/>
          </p:nvPr>
        </p:nvSpPr>
        <p:spPr/>
        <p:txBody>
          <a:bodyPr/>
          <a:lstStyle/>
          <a:p>
            <a:fld id="{192BE1B7-8923-490B-9D1C-2B9CC3432308}" type="slidenum">
              <a:rPr lang="en-US" smtClean="0"/>
              <a:t>3</a:t>
            </a:fld>
            <a:endParaRPr lang="en-US" dirty="0"/>
          </a:p>
        </p:txBody>
      </p:sp>
    </p:spTree>
    <p:extLst>
      <p:ext uri="{BB962C8B-B14F-4D97-AF65-F5344CB8AC3E}">
        <p14:creationId xmlns:p14="http://schemas.microsoft.com/office/powerpoint/2010/main" val="595367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b="1" dirty="0">
                <a:latin typeface="Garamond" panose="02020404030301010803" pitchFamily="18" charset="0"/>
              </a:rPr>
              <a:t>Overview of Proposed Service Price Index </a:t>
            </a:r>
          </a:p>
        </p:txBody>
      </p:sp>
      <p:sp>
        <p:nvSpPr>
          <p:cNvPr id="3" name="Content Placeholder 2"/>
          <p:cNvSpPr>
            <a:spLocks noGrp="1"/>
          </p:cNvSpPr>
          <p:nvPr>
            <p:ph idx="1"/>
          </p:nvPr>
        </p:nvSpPr>
        <p:spPr/>
        <p:txBody>
          <a:bodyPr/>
          <a:lstStyle/>
          <a:p>
            <a:r>
              <a:rPr lang="en-US" dirty="0" smtClean="0">
                <a:latin typeface="Garamond" pitchFamily="18" charset="0"/>
              </a:rPr>
              <a:t>All indices are expected to be integrated as per the following  framework:</a:t>
            </a:r>
          </a:p>
          <a:p>
            <a:endParaRPr lang="en-US" dirty="0"/>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9920" y="1483360"/>
            <a:ext cx="11186160" cy="6075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2"/>
          </p:nvPr>
        </p:nvSpPr>
        <p:spPr/>
        <p:txBody>
          <a:bodyPr/>
          <a:lstStyle/>
          <a:p>
            <a:fld id="{192BE1B7-8923-490B-9D1C-2B9CC3432308}" type="slidenum">
              <a:rPr lang="en-US" smtClean="0"/>
              <a:t>4</a:t>
            </a:fld>
            <a:endParaRPr lang="en-US" dirty="0"/>
          </a:p>
        </p:txBody>
      </p:sp>
    </p:spTree>
    <p:extLst>
      <p:ext uri="{BB962C8B-B14F-4D97-AF65-F5344CB8AC3E}">
        <p14:creationId xmlns:p14="http://schemas.microsoft.com/office/powerpoint/2010/main" val="19475699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72427"/>
          </a:xfrm>
        </p:spPr>
        <p:txBody>
          <a:bodyPr>
            <a:normAutofit/>
          </a:bodyPr>
          <a:lstStyle/>
          <a:p>
            <a:pPr algn="ctr"/>
            <a:r>
              <a:rPr lang="en-US" sz="4800" b="1" dirty="0">
                <a:latin typeface="Garamond" panose="02020404030301010803" pitchFamily="18" charset="0"/>
              </a:rPr>
              <a:t>Railway Service Price </a:t>
            </a:r>
            <a:r>
              <a:rPr lang="en-US" sz="4800" b="1" dirty="0" smtClean="0">
                <a:latin typeface="Garamond" panose="02020404030301010803" pitchFamily="18" charset="0"/>
              </a:rPr>
              <a:t>Index</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602693001"/>
              </p:ext>
            </p:extLst>
          </p:nvPr>
        </p:nvGraphicFramePr>
        <p:xfrm>
          <a:off x="833120" y="1491552"/>
          <a:ext cx="10515600" cy="4700335"/>
        </p:xfrm>
        <a:graphic>
          <a:graphicData uri="http://schemas.openxmlformats.org/drawingml/2006/table">
            <a:tbl>
              <a:tblPr firstRow="1" bandRow="1">
                <a:tableStyleId>{5C22544A-7EE6-4342-B048-85BDC9FD1C3A}</a:tableStyleId>
              </a:tblPr>
              <a:tblGrid>
                <a:gridCol w="2836444"/>
                <a:gridCol w="7679156"/>
              </a:tblGrid>
              <a:tr h="345392">
                <a:tc gridSpan="2">
                  <a:txBody>
                    <a:bodyPr/>
                    <a:lstStyle/>
                    <a:p>
                      <a:pPr algn="ctr"/>
                      <a:r>
                        <a:rPr lang="en-US" sz="2000" b="1" dirty="0" smtClean="0">
                          <a:latin typeface="Garamond" panose="02020404030301010803" pitchFamily="18" charset="0"/>
                        </a:rPr>
                        <a:t>Railway Service Price Index</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just"/>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5392">
                <a:tc>
                  <a:txBody>
                    <a:bodyPr/>
                    <a:lstStyle/>
                    <a:p>
                      <a:r>
                        <a:rPr lang="en-US" sz="2000" dirty="0" smtClean="0">
                          <a:latin typeface="Garamond" panose="02020404030301010803" pitchFamily="18" charset="0"/>
                        </a:rPr>
                        <a:t>Base Year </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2000" dirty="0" smtClean="0">
                          <a:latin typeface="Garamond" panose="02020404030301010803" pitchFamily="18" charset="0"/>
                        </a:rPr>
                        <a:t>2004-05</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5392">
                <a:tc>
                  <a:txBody>
                    <a:bodyPr/>
                    <a:lstStyle/>
                    <a:p>
                      <a:r>
                        <a:rPr lang="en-US" sz="2000" dirty="0" smtClean="0">
                          <a:latin typeface="Garamond" panose="02020404030301010803" pitchFamily="18" charset="0"/>
                        </a:rPr>
                        <a:t>Frequency</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2000" dirty="0" smtClean="0">
                          <a:latin typeface="Garamond" panose="02020404030301010803" pitchFamily="18" charset="0"/>
                        </a:rPr>
                        <a:t>Monthly</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5392">
                <a:tc>
                  <a:txBody>
                    <a:bodyPr/>
                    <a:lstStyle/>
                    <a:p>
                      <a:r>
                        <a:rPr lang="en-US" sz="2000" dirty="0" smtClean="0">
                          <a:latin typeface="Garamond" panose="02020404030301010803" pitchFamily="18" charset="0"/>
                        </a:rPr>
                        <a:t>Components </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2000" dirty="0" smtClean="0">
                          <a:latin typeface="Garamond" panose="02020404030301010803" pitchFamily="18" charset="0"/>
                        </a:rPr>
                        <a:t>Passenger service and freight service</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00530">
                <a:tc>
                  <a:txBody>
                    <a:bodyPr/>
                    <a:lstStyle/>
                    <a:p>
                      <a:pPr marL="0" marR="0" lvl="0" indent="0" algn="l" defTabSz="3750772"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smtClean="0">
                          <a:ln>
                            <a:noFill/>
                          </a:ln>
                          <a:solidFill>
                            <a:prstClr val="black"/>
                          </a:solidFill>
                          <a:effectLst/>
                          <a:uLnTx/>
                          <a:uFillTx/>
                          <a:latin typeface="Garamond" panose="02020404030301010803" pitchFamily="18" charset="0"/>
                          <a:ea typeface="+mn-ea"/>
                          <a:cs typeface="+mn-cs"/>
                        </a:rPr>
                        <a:t>Weighting diagram </a:t>
                      </a: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3750772" rtl="0" eaLnBrk="1" fontAlgn="auto" latinLnBrk="0" hangingPunct="1">
                        <a:lnSpc>
                          <a:spcPct val="100000"/>
                        </a:lnSpc>
                        <a:spcBef>
                          <a:spcPts val="0"/>
                        </a:spcBef>
                        <a:spcAft>
                          <a:spcPts val="0"/>
                        </a:spcAft>
                        <a:buClrTx/>
                        <a:buSzTx/>
                        <a:buFontTx/>
                        <a:buNone/>
                        <a:tabLst/>
                        <a:defRPr/>
                      </a:pPr>
                      <a:r>
                        <a:rPr lang="en-US" sz="2000" b="0" i="0" u="none" strike="noStrike" baseline="0" dirty="0" smtClean="0">
                          <a:latin typeface="Garamond" panose="02020404030301010803" pitchFamily="18" charset="0"/>
                        </a:rPr>
                        <a:t>Weights assigned on the basis of relative shares of the two components in traffic earnings.</a:t>
                      </a: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9670">
                <a:tc>
                  <a:txBody>
                    <a:bodyPr/>
                    <a:lstStyle/>
                    <a:p>
                      <a:r>
                        <a:rPr lang="en-US" sz="2000" dirty="0" smtClean="0">
                          <a:latin typeface="Garamond" panose="02020404030301010803" pitchFamily="18" charset="0"/>
                        </a:rPr>
                        <a:t>Price</a:t>
                      </a:r>
                      <a:r>
                        <a:rPr lang="en-US" sz="2000" baseline="0" dirty="0" smtClean="0">
                          <a:latin typeface="Garamond" panose="02020404030301010803" pitchFamily="18" charset="0"/>
                        </a:rPr>
                        <a:t> of freight service</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2000" dirty="0" smtClean="0">
                          <a:latin typeface="Garamond" panose="02020404030301010803" pitchFamily="18" charset="0"/>
                        </a:rPr>
                        <a:t> Total revenue earning from freight service/ Total tonne Km</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7457">
                <a:tc>
                  <a:txBody>
                    <a:bodyPr/>
                    <a:lstStyle/>
                    <a:p>
                      <a:r>
                        <a:rPr lang="en-US" sz="2000" i="1" dirty="0" smtClean="0">
                          <a:latin typeface="Garamond" panose="02020404030301010803" pitchFamily="18" charset="0"/>
                        </a:rPr>
                        <a:t>Inter se </a:t>
                      </a:r>
                      <a:r>
                        <a:rPr lang="en-US" sz="2000" i="0" dirty="0" smtClean="0">
                          <a:latin typeface="Garamond" panose="02020404030301010803" pitchFamily="18" charset="0"/>
                        </a:rPr>
                        <a:t>w</a:t>
                      </a:r>
                      <a:r>
                        <a:rPr lang="en-US" sz="2000" dirty="0" smtClean="0">
                          <a:latin typeface="Garamond" panose="02020404030301010803" pitchFamily="18" charset="0"/>
                        </a:rPr>
                        <a:t>eight for freight</a:t>
                      </a:r>
                      <a:r>
                        <a:rPr lang="en-US" sz="2000" baseline="0" dirty="0" smtClean="0">
                          <a:latin typeface="Garamond" panose="02020404030301010803" pitchFamily="18" charset="0"/>
                        </a:rPr>
                        <a:t> service</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kumimoji="0" lang="en-US" sz="2000" b="0" i="0" u="none" strike="noStrike" kern="1200" cap="none" spc="0" normalizeH="0" baseline="0" noProof="0" dirty="0" smtClean="0">
                          <a:ln>
                            <a:noFill/>
                          </a:ln>
                          <a:solidFill>
                            <a:prstClr val="black"/>
                          </a:solidFill>
                          <a:effectLst/>
                          <a:uLnTx/>
                          <a:uFillTx/>
                          <a:latin typeface="Garamond" panose="02020404030301010803" pitchFamily="18" charset="0"/>
                          <a:ea typeface="+mn-ea"/>
                          <a:cs typeface="+mn-cs"/>
                        </a:rPr>
                        <a:t>Based on share of different commodities by tonne Km in total tonne Km of all commodities transported through railways</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5280">
                <a:tc>
                  <a:txBody>
                    <a:bodyPr/>
                    <a:lstStyle/>
                    <a:p>
                      <a:r>
                        <a:rPr lang="en-US" sz="2000" dirty="0" smtClean="0">
                          <a:latin typeface="Garamond" panose="02020404030301010803" pitchFamily="18" charset="0"/>
                        </a:rPr>
                        <a:t>Price for passenger service</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2000" dirty="0" smtClean="0">
                          <a:latin typeface="Garamond" panose="02020404030301010803" pitchFamily="18" charset="0"/>
                        </a:rPr>
                        <a:t>Total revenue earnings from passenger service/ Total passenger Km</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53749">
                <a:tc>
                  <a:txBody>
                    <a:bodyPr/>
                    <a:lstStyle/>
                    <a:p>
                      <a:r>
                        <a:rPr lang="en-US" sz="2000" i="1" dirty="0" smtClean="0">
                          <a:latin typeface="Garamond" panose="02020404030301010803" pitchFamily="18" charset="0"/>
                        </a:rPr>
                        <a:t>Inter se </a:t>
                      </a:r>
                      <a:r>
                        <a:rPr lang="en-US" sz="2000" i="0" dirty="0" smtClean="0">
                          <a:latin typeface="Garamond" panose="02020404030301010803" pitchFamily="18" charset="0"/>
                        </a:rPr>
                        <a:t>w</a:t>
                      </a:r>
                      <a:r>
                        <a:rPr lang="en-US" sz="2000" dirty="0" smtClean="0">
                          <a:latin typeface="Garamond" panose="02020404030301010803" pitchFamily="18" charset="0"/>
                        </a:rPr>
                        <a:t>eight</a:t>
                      </a:r>
                      <a:r>
                        <a:rPr lang="en-US" sz="2000" baseline="0" dirty="0" smtClean="0">
                          <a:latin typeface="Garamond" panose="02020404030301010803" pitchFamily="18" charset="0"/>
                        </a:rPr>
                        <a:t> for passenger service</a:t>
                      </a:r>
                      <a:endParaRPr lang="en-US" sz="2000" dirty="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2000" dirty="0" smtClean="0">
                          <a:latin typeface="Garamond" panose="02020404030301010803" pitchFamily="18" charset="0"/>
                        </a:rPr>
                        <a:t>Based on  share of different classes</a:t>
                      </a:r>
                      <a:r>
                        <a:rPr lang="en-US" sz="2000" baseline="0" dirty="0" smtClean="0">
                          <a:latin typeface="Garamond" panose="02020404030301010803" pitchFamily="18" charset="0"/>
                        </a:rPr>
                        <a:t> of passengers (economy, premium) by passenger Km in total Passenger Km of passenger transport service.</a:t>
                      </a:r>
                      <a:endParaRPr lang="en-US" sz="2000" dirty="0" smtClean="0">
                        <a:latin typeface="Garamond" panose="02020404030301010803" pitchFamily="18" charset="0"/>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0111">
                <a:tc>
                  <a:txBody>
                    <a:bodyPr/>
                    <a:lstStyle/>
                    <a:p>
                      <a:pPr marL="0" algn="just" defTabSz="3762024" rtl="0" eaLnBrk="1" latinLnBrk="0" hangingPunct="1"/>
                      <a:r>
                        <a:rPr lang="en-US" sz="2000" kern="1200" dirty="0" smtClean="0">
                          <a:solidFill>
                            <a:schemeClr val="dk1"/>
                          </a:solidFill>
                          <a:latin typeface="Garamond" panose="02020404030301010803" pitchFamily="18" charset="0"/>
                          <a:ea typeface="+mn-ea"/>
                          <a:cs typeface="+mn-cs"/>
                        </a:rPr>
                        <a:t>Data availability so far </a:t>
                      </a:r>
                      <a:endParaRPr lang="en-US" sz="2000" kern="1200" dirty="0">
                        <a:solidFill>
                          <a:schemeClr val="dk1"/>
                        </a:solidFill>
                        <a:latin typeface="Garamond" panose="02020404030301010803" pitchFamily="18" charset="0"/>
                        <a:ea typeface="+mn-ea"/>
                        <a:cs typeface="+mn-cs"/>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just" defTabSz="3762024" rtl="0" eaLnBrk="1" latinLnBrk="0" hangingPunct="1"/>
                      <a:r>
                        <a:rPr lang="en-US" sz="2000" kern="1200" dirty="0" smtClean="0">
                          <a:solidFill>
                            <a:schemeClr val="dk1"/>
                          </a:solidFill>
                          <a:latin typeface="Garamond" panose="02020404030301010803" pitchFamily="18" charset="0"/>
                          <a:ea typeface="+mn-ea"/>
                          <a:cs typeface="+mn-cs"/>
                        </a:rPr>
                        <a:t> April 2005 to Feb 2017</a:t>
                      </a: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364">
                <a:tc>
                  <a:txBody>
                    <a:bodyPr/>
                    <a:lstStyle/>
                    <a:p>
                      <a:pPr marL="0" algn="just" defTabSz="3762024" rtl="0" eaLnBrk="1" latinLnBrk="0" hangingPunct="1"/>
                      <a:r>
                        <a:rPr lang="en-US" sz="2000" kern="1200" dirty="0" smtClean="0">
                          <a:solidFill>
                            <a:schemeClr val="dk1"/>
                          </a:solidFill>
                          <a:latin typeface="Garamond" panose="02020404030301010803" pitchFamily="18" charset="0"/>
                          <a:ea typeface="+mn-ea"/>
                          <a:cs typeface="+mn-cs"/>
                        </a:rPr>
                        <a:t>Data sources</a:t>
                      </a:r>
                      <a:endParaRPr lang="en-US" sz="2000" kern="1200" dirty="0">
                        <a:solidFill>
                          <a:schemeClr val="dk1"/>
                        </a:solidFill>
                        <a:latin typeface="Garamond" panose="02020404030301010803" pitchFamily="18" charset="0"/>
                        <a:ea typeface="+mn-ea"/>
                        <a:cs typeface="+mn-cs"/>
                      </a:endParaRP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just" defTabSz="3762024" rtl="0" eaLnBrk="1" latinLnBrk="0" hangingPunct="1"/>
                      <a:r>
                        <a:rPr lang="en-US" sz="2000" kern="1200" dirty="0" smtClean="0">
                          <a:solidFill>
                            <a:schemeClr val="dk1"/>
                          </a:solidFill>
                          <a:latin typeface="Garamond" panose="02020404030301010803" pitchFamily="18" charset="0"/>
                          <a:ea typeface="+mn-ea"/>
                          <a:cs typeface="+mn-cs"/>
                        </a:rPr>
                        <a:t>Railway Board, Ministry of Railways</a:t>
                      </a:r>
                    </a:p>
                  </a:txBody>
                  <a:tcPr marL="19050" marR="19050" marT="9525" marB="9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Slide Number Placeholder 2"/>
          <p:cNvSpPr>
            <a:spLocks noGrp="1"/>
          </p:cNvSpPr>
          <p:nvPr>
            <p:ph type="sldNum" sz="quarter" idx="12"/>
          </p:nvPr>
        </p:nvSpPr>
        <p:spPr/>
        <p:txBody>
          <a:bodyPr/>
          <a:lstStyle/>
          <a:p>
            <a:fld id="{192BE1B7-8923-490B-9D1C-2B9CC3432308}" type="slidenum">
              <a:rPr lang="en-US" smtClean="0"/>
              <a:t>5</a:t>
            </a:fld>
            <a:endParaRPr lang="en-US" dirty="0"/>
          </a:p>
        </p:txBody>
      </p:sp>
    </p:spTree>
    <p:extLst>
      <p:ext uri="{BB962C8B-B14F-4D97-AF65-F5344CB8AC3E}">
        <p14:creationId xmlns:p14="http://schemas.microsoft.com/office/powerpoint/2010/main" val="42617037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lgn="just">
              <a:buNone/>
            </a:pPr>
            <a:r>
              <a:rPr lang="en-US" sz="3200" b="1" dirty="0" smtClean="0">
                <a:latin typeface="Garamond" panose="02020404030301010803" pitchFamily="18" charset="0"/>
              </a:rPr>
              <a:t>Challenges</a:t>
            </a:r>
            <a:endParaRPr lang="en-US" sz="3600" b="1" dirty="0" smtClean="0">
              <a:latin typeface="Garamond" panose="02020404030301010803" pitchFamily="18" charset="0"/>
            </a:endParaRPr>
          </a:p>
          <a:p>
            <a:pPr algn="just"/>
            <a:endParaRPr lang="en-US" sz="1979" dirty="0" smtClean="0">
              <a:latin typeface="Garamond" panose="02020404030301010803" pitchFamily="18" charset="0"/>
            </a:endParaRPr>
          </a:p>
          <a:p>
            <a:pPr marL="237377" indent="-237377" algn="just">
              <a:buFont typeface="Wingdings" panose="05000000000000000000" pitchFamily="2" charset="2"/>
              <a:buChar char="Ø"/>
            </a:pPr>
            <a:r>
              <a:rPr lang="en-US" dirty="0" smtClean="0">
                <a:latin typeface="Garamond" panose="02020404030301010803" pitchFamily="18" charset="0"/>
              </a:rPr>
              <a:t>Administered </a:t>
            </a:r>
            <a:r>
              <a:rPr lang="en-US" dirty="0">
                <a:latin typeface="Garamond" panose="02020404030301010803" pitchFamily="18" charset="0"/>
              </a:rPr>
              <a:t>price data is considered from Ministry of Railways</a:t>
            </a:r>
            <a:r>
              <a:rPr lang="en-US" dirty="0" smtClean="0">
                <a:latin typeface="Garamond" panose="02020404030301010803" pitchFamily="18" charset="0"/>
              </a:rPr>
              <a:t>.</a:t>
            </a:r>
          </a:p>
          <a:p>
            <a:pPr marL="237377" indent="-237377" algn="just">
              <a:buFont typeface="Wingdings" panose="05000000000000000000" pitchFamily="2" charset="2"/>
              <a:buChar char="Ø"/>
            </a:pPr>
            <a:r>
              <a:rPr lang="en-US" dirty="0" smtClean="0">
                <a:latin typeface="Garamond" panose="02020404030301010803" pitchFamily="18" charset="0"/>
              </a:rPr>
              <a:t>For some routes rail fares are set on a dynamic basis and therefore difficult  to capture in index movement</a:t>
            </a:r>
            <a:endParaRPr lang="en-US" dirty="0">
              <a:latin typeface="Garamond" panose="02020404030301010803" pitchFamily="18" charset="0"/>
            </a:endParaRPr>
          </a:p>
          <a:p>
            <a:pPr marL="237377" indent="-237377" algn="just">
              <a:buFont typeface="Wingdings" panose="05000000000000000000" pitchFamily="2" charset="2"/>
              <a:buChar char="Ø"/>
            </a:pPr>
            <a:r>
              <a:rPr lang="en-US" dirty="0">
                <a:latin typeface="Garamond" panose="02020404030301010803" pitchFamily="18" charset="0"/>
              </a:rPr>
              <a:t>Unit Price is being used for calculation of indices, </a:t>
            </a:r>
            <a:endParaRPr lang="en-US" dirty="0" smtClean="0">
              <a:latin typeface="Garamond" panose="02020404030301010803" pitchFamily="18" charset="0"/>
            </a:endParaRPr>
          </a:p>
          <a:p>
            <a:pPr marL="237377" indent="-237377" algn="just">
              <a:buFont typeface="Wingdings" panose="05000000000000000000" pitchFamily="2" charset="2"/>
              <a:buChar char="Ø"/>
            </a:pPr>
            <a:r>
              <a:rPr lang="en-US" dirty="0">
                <a:latin typeface="Garamond" panose="02020404030301010803" pitchFamily="18" charset="0"/>
              </a:rPr>
              <a:t>A</a:t>
            </a:r>
            <a:r>
              <a:rPr lang="en-US" dirty="0" smtClean="0">
                <a:latin typeface="Garamond" panose="02020404030301010803" pitchFamily="18" charset="0"/>
              </a:rPr>
              <a:t>lternate </a:t>
            </a:r>
            <a:r>
              <a:rPr lang="en-US" dirty="0">
                <a:latin typeface="Garamond" panose="02020404030301010803" pitchFamily="18" charset="0"/>
              </a:rPr>
              <a:t>method of web-scrapping </a:t>
            </a:r>
            <a:r>
              <a:rPr lang="en-US" dirty="0" smtClean="0">
                <a:latin typeface="Garamond" panose="02020404030301010803" pitchFamily="18" charset="0"/>
              </a:rPr>
              <a:t>is not popular in official statistics in India.</a:t>
            </a:r>
          </a:p>
          <a:p>
            <a:pPr marL="237377" indent="-237377" algn="just">
              <a:buFont typeface="Wingdings" panose="05000000000000000000" pitchFamily="2" charset="2"/>
              <a:buChar char="Ø"/>
            </a:pPr>
            <a:r>
              <a:rPr lang="en-US" dirty="0" smtClean="0">
                <a:latin typeface="Garamond" panose="02020404030301010803" pitchFamily="18" charset="0"/>
              </a:rPr>
              <a:t>Metro railway network is increasing in India and </a:t>
            </a:r>
            <a:r>
              <a:rPr lang="en-US" dirty="0">
                <a:latin typeface="Garamond" panose="02020404030301010803" pitchFamily="18" charset="0"/>
              </a:rPr>
              <a:t> </a:t>
            </a:r>
            <a:r>
              <a:rPr lang="en-US" dirty="0" smtClean="0">
                <a:latin typeface="Garamond" panose="02020404030301010803" pitchFamily="18" charset="0"/>
              </a:rPr>
              <a:t>its not covered in the basket</a:t>
            </a:r>
            <a:endParaRPr lang="en-US" dirty="0">
              <a:latin typeface="Garamond" panose="02020404030301010803" pitchFamily="18" charset="0"/>
            </a:endParaRPr>
          </a:p>
          <a:p>
            <a:endParaRPr lang="en-US" dirty="0"/>
          </a:p>
        </p:txBody>
      </p:sp>
      <p:sp>
        <p:nvSpPr>
          <p:cNvPr id="5" name="Title 1"/>
          <p:cNvSpPr>
            <a:spLocks noGrp="1"/>
          </p:cNvSpPr>
          <p:nvPr>
            <p:ph type="title"/>
          </p:nvPr>
        </p:nvSpPr>
        <p:spPr>
          <a:xfrm>
            <a:off x="838200" y="365125"/>
            <a:ext cx="10515600" cy="1325563"/>
          </a:xfrm>
        </p:spPr>
        <p:txBody>
          <a:bodyPr>
            <a:normAutofit/>
          </a:bodyPr>
          <a:lstStyle/>
          <a:p>
            <a:pPr algn="ctr"/>
            <a:r>
              <a:rPr lang="en-US" sz="4800" b="1" dirty="0">
                <a:latin typeface="Garamond" panose="02020404030301010803" pitchFamily="18" charset="0"/>
              </a:rPr>
              <a:t>Railway Service Price Index</a:t>
            </a:r>
          </a:p>
        </p:txBody>
      </p:sp>
      <p:sp>
        <p:nvSpPr>
          <p:cNvPr id="2" name="Slide Number Placeholder 1"/>
          <p:cNvSpPr>
            <a:spLocks noGrp="1"/>
          </p:cNvSpPr>
          <p:nvPr>
            <p:ph type="sldNum" sz="quarter" idx="12"/>
          </p:nvPr>
        </p:nvSpPr>
        <p:spPr/>
        <p:txBody>
          <a:bodyPr/>
          <a:lstStyle/>
          <a:p>
            <a:fld id="{192BE1B7-8923-490B-9D1C-2B9CC3432308}" type="slidenum">
              <a:rPr lang="en-US" smtClean="0"/>
              <a:t>6</a:t>
            </a:fld>
            <a:endParaRPr lang="en-US" dirty="0"/>
          </a:p>
        </p:txBody>
      </p:sp>
    </p:spTree>
    <p:extLst>
      <p:ext uri="{BB962C8B-B14F-4D97-AF65-F5344CB8AC3E}">
        <p14:creationId xmlns:p14="http://schemas.microsoft.com/office/powerpoint/2010/main" val="6243540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a:latin typeface="Garamond" panose="02020404030301010803" pitchFamily="18" charset="0"/>
              </a:rPr>
              <a:t>Banking Service Price Index</a:t>
            </a:r>
          </a:p>
        </p:txBody>
      </p:sp>
      <p:graphicFrame>
        <p:nvGraphicFramePr>
          <p:cNvPr id="5" name="Table 4"/>
          <p:cNvGraphicFramePr>
            <a:graphicFrameLocks noGrp="1"/>
          </p:cNvGraphicFramePr>
          <p:nvPr>
            <p:extLst>
              <p:ext uri="{D42A27DB-BD31-4B8C-83A1-F6EECF244321}">
                <p14:modId xmlns:p14="http://schemas.microsoft.com/office/powerpoint/2010/main" val="142997930"/>
              </p:ext>
            </p:extLst>
          </p:nvPr>
        </p:nvGraphicFramePr>
        <p:xfrm>
          <a:off x="838200" y="1391918"/>
          <a:ext cx="10515600" cy="4942096"/>
        </p:xfrm>
        <a:graphic>
          <a:graphicData uri="http://schemas.openxmlformats.org/drawingml/2006/table">
            <a:tbl>
              <a:tblPr firstRow="1" bandRow="1"/>
              <a:tblGrid>
                <a:gridCol w="2631699"/>
                <a:gridCol w="7883901"/>
              </a:tblGrid>
              <a:tr h="285284">
                <a:tc gridSpan="2">
                  <a:txBody>
                    <a:bodyPr/>
                    <a:lstStyle/>
                    <a:p>
                      <a:pPr algn="ctr" rtl="0" fontAlgn="ctr"/>
                      <a:r>
                        <a:rPr lang="en-US" sz="2000" b="1" i="0" u="none" strike="noStrike" dirty="0">
                          <a:solidFill>
                            <a:srgbClr val="FFFFFF"/>
                          </a:solidFill>
                          <a:effectLst/>
                          <a:latin typeface="Garamond" panose="02020404030301010803" pitchFamily="18" charset="0"/>
                        </a:rPr>
                        <a:t>Banking Service Price Index</a:t>
                      </a:r>
                    </a:p>
                  </a:txBody>
                  <a:tcPr marL="5936" marR="5936" marT="59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hMerge="1">
                  <a:txBody>
                    <a:bodyPr/>
                    <a:lstStyle/>
                    <a:p>
                      <a:endParaRPr lang="en-US"/>
                    </a:p>
                  </a:txBody>
                  <a:tcPr/>
                </a:tc>
              </a:tr>
              <a:tr h="250493">
                <a:tc>
                  <a:txBody>
                    <a:bodyPr/>
                    <a:lstStyle/>
                    <a:p>
                      <a:pPr algn="l" rtl="0" fontAlgn="ctr"/>
                      <a:r>
                        <a:rPr lang="en-US" sz="2000" b="0" i="0" u="none" strike="noStrike" dirty="0">
                          <a:solidFill>
                            <a:srgbClr val="000000"/>
                          </a:solidFill>
                          <a:effectLst/>
                          <a:latin typeface="Garamond" panose="02020404030301010803" pitchFamily="18" charset="0"/>
                        </a:rPr>
                        <a:t>Base Year </a:t>
                      </a:r>
                    </a:p>
                  </a:txBody>
                  <a:tcPr marL="5936" marR="5936" marT="59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DEEF"/>
                    </a:solidFill>
                  </a:tcPr>
                </a:tc>
                <a:tc>
                  <a:txBody>
                    <a:bodyPr/>
                    <a:lstStyle/>
                    <a:p>
                      <a:pPr algn="just" rtl="0" fontAlgn="ctr"/>
                      <a:r>
                        <a:rPr lang="en-US" sz="2000" b="0" i="0" u="none" strike="noStrike" dirty="0">
                          <a:solidFill>
                            <a:srgbClr val="000000"/>
                          </a:solidFill>
                          <a:effectLst/>
                          <a:latin typeface="Garamond" panose="02020404030301010803" pitchFamily="18" charset="0"/>
                        </a:rPr>
                        <a:t>2004-05</a:t>
                      </a:r>
                    </a:p>
                  </a:txBody>
                  <a:tcPr marL="5936" marR="5936" marT="59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DEEF"/>
                    </a:solidFill>
                  </a:tcPr>
                </a:tc>
              </a:tr>
              <a:tr h="250493">
                <a:tc>
                  <a:txBody>
                    <a:bodyPr/>
                    <a:lstStyle/>
                    <a:p>
                      <a:pPr algn="l" rtl="0" fontAlgn="ctr"/>
                      <a:r>
                        <a:rPr lang="en-US" sz="2000" b="0" i="0" u="none" strike="noStrike" dirty="0">
                          <a:solidFill>
                            <a:srgbClr val="000000"/>
                          </a:solidFill>
                          <a:effectLst/>
                          <a:latin typeface="Garamond" panose="02020404030301010803" pitchFamily="18" charset="0"/>
                        </a:rPr>
                        <a:t>Frequency</a:t>
                      </a:r>
                    </a:p>
                  </a:txBody>
                  <a:tcPr marL="5936" marR="5936" marT="59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just" rtl="0" fontAlgn="ctr"/>
                      <a:r>
                        <a:rPr lang="en-US" sz="2000" b="0" i="0" u="none" strike="noStrike" dirty="0">
                          <a:solidFill>
                            <a:srgbClr val="000000"/>
                          </a:solidFill>
                          <a:effectLst/>
                          <a:latin typeface="Garamond" panose="02020404030301010803" pitchFamily="18" charset="0"/>
                        </a:rPr>
                        <a:t>Monthly</a:t>
                      </a:r>
                    </a:p>
                  </a:txBody>
                  <a:tcPr marL="5936" marR="5936" marT="59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r>
              <a:tr h="453252">
                <a:tc>
                  <a:txBody>
                    <a:bodyPr/>
                    <a:lstStyle/>
                    <a:p>
                      <a:pPr algn="l" rtl="0" fontAlgn="ctr"/>
                      <a:r>
                        <a:rPr lang="en-US" sz="2000" b="0" i="0" u="none" strike="noStrike" dirty="0">
                          <a:solidFill>
                            <a:srgbClr val="000000"/>
                          </a:solidFill>
                          <a:effectLst/>
                          <a:latin typeface="Garamond" panose="02020404030301010803" pitchFamily="18" charset="0"/>
                        </a:rPr>
                        <a:t>Components </a:t>
                      </a:r>
                    </a:p>
                  </a:txBody>
                  <a:tcPr marL="5936" marR="5936" marT="59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DEEF"/>
                    </a:solidFill>
                  </a:tcPr>
                </a:tc>
                <a:tc>
                  <a:txBody>
                    <a:bodyPr/>
                    <a:lstStyle/>
                    <a:p>
                      <a:pPr algn="just" rtl="0" fontAlgn="ctr"/>
                      <a:r>
                        <a:rPr lang="en-US" sz="2000" b="0" i="0" u="none" strike="noStrike" dirty="0">
                          <a:solidFill>
                            <a:srgbClr val="000000"/>
                          </a:solidFill>
                          <a:effectLst/>
                          <a:latin typeface="Garamond" panose="02020404030301010803" pitchFamily="18" charset="0"/>
                        </a:rPr>
                        <a:t>Direct services (for which bank charges fees, commissions and brokerages)  and Intermediation services (accepting deposits and giving loans and advances)</a:t>
                      </a:r>
                    </a:p>
                  </a:txBody>
                  <a:tcPr marL="5936" marR="5936" marT="59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DEEF"/>
                    </a:solidFill>
                  </a:tcPr>
                </a:tc>
              </a:tr>
              <a:tr h="274488">
                <a:tc>
                  <a:txBody>
                    <a:bodyPr/>
                    <a:lstStyle/>
                    <a:p>
                      <a:pPr algn="l" rtl="0" fontAlgn="ctr"/>
                      <a:r>
                        <a:rPr lang="en-US" sz="2000" b="0" i="0" u="none" strike="noStrike" dirty="0">
                          <a:solidFill>
                            <a:srgbClr val="000000"/>
                          </a:solidFill>
                          <a:effectLst/>
                          <a:latin typeface="Garamond" panose="02020404030301010803" pitchFamily="18" charset="0"/>
                        </a:rPr>
                        <a:t>Price of Direct</a:t>
                      </a:r>
                      <a:r>
                        <a:rPr lang="en-US" sz="2000" b="1" i="0" u="none" strike="noStrike" dirty="0">
                          <a:solidFill>
                            <a:srgbClr val="FFFFFF"/>
                          </a:solidFill>
                          <a:effectLst/>
                          <a:latin typeface="Garamond" panose="02020404030301010803" pitchFamily="18" charset="0"/>
                        </a:rPr>
                        <a:t> </a:t>
                      </a:r>
                      <a:r>
                        <a:rPr lang="en-US" sz="2000" b="0" i="0" u="none" strike="noStrike" dirty="0">
                          <a:solidFill>
                            <a:srgbClr val="000000"/>
                          </a:solidFill>
                          <a:effectLst/>
                          <a:latin typeface="Garamond" panose="02020404030301010803" pitchFamily="18" charset="0"/>
                        </a:rPr>
                        <a:t>service</a:t>
                      </a:r>
                    </a:p>
                  </a:txBody>
                  <a:tcPr marL="5936" marR="5936" marT="59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just" rtl="0" fontAlgn="ctr"/>
                      <a:r>
                        <a:rPr lang="en-US" sz="2000" b="0" i="0" u="none" strike="noStrike" dirty="0">
                          <a:solidFill>
                            <a:srgbClr val="000000"/>
                          </a:solidFill>
                          <a:effectLst/>
                          <a:latin typeface="Garamond" panose="02020404030301010803" pitchFamily="18" charset="0"/>
                        </a:rPr>
                        <a:t> Fees, commissions, brokerages charged by the banks</a:t>
                      </a:r>
                    </a:p>
                  </a:txBody>
                  <a:tcPr marL="5936" marR="5936" marT="59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r>
              <a:tr h="243535">
                <a:tc rowSpan="3">
                  <a:txBody>
                    <a:bodyPr/>
                    <a:lstStyle/>
                    <a:p>
                      <a:pPr algn="l" rtl="0" fontAlgn="ctr"/>
                      <a:r>
                        <a:rPr lang="en-US" sz="2000" b="0" i="0" u="none" strike="noStrike" dirty="0">
                          <a:solidFill>
                            <a:srgbClr val="000000"/>
                          </a:solidFill>
                          <a:effectLst/>
                          <a:latin typeface="Garamond" panose="02020404030301010803" pitchFamily="18" charset="0"/>
                        </a:rPr>
                        <a:t>Price for Intermediation services</a:t>
                      </a:r>
                    </a:p>
                  </a:txBody>
                  <a:tcPr marL="5936" marR="5936" marT="59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DEEF"/>
                    </a:solidFill>
                  </a:tcPr>
                </a:tc>
                <a:tc>
                  <a:txBody>
                    <a:bodyPr/>
                    <a:lstStyle/>
                    <a:p>
                      <a:pPr algn="just" rtl="0" fontAlgn="ctr"/>
                      <a:r>
                        <a:rPr lang="en-US" sz="2000" b="0" i="0" u="none" strike="noStrike" dirty="0">
                          <a:solidFill>
                            <a:srgbClr val="000000"/>
                          </a:solidFill>
                          <a:effectLst/>
                          <a:latin typeface="Garamond" panose="02020404030301010803" pitchFamily="18" charset="0"/>
                        </a:rPr>
                        <a:t>Loan price = Interest rate received on loans- </a:t>
                      </a:r>
                      <a:r>
                        <a:rPr lang="en-US" sz="2000" b="0" i="0" u="none" strike="noStrike" dirty="0">
                          <a:solidFill>
                            <a:srgbClr val="C00000"/>
                          </a:solidFill>
                          <a:effectLst/>
                          <a:latin typeface="Garamond" panose="02020404030301010803" pitchFamily="18" charset="0"/>
                        </a:rPr>
                        <a:t>reference rate</a:t>
                      </a:r>
                      <a:endParaRPr lang="en-US" sz="2000" b="0" i="0" u="none" strike="noStrike" dirty="0">
                        <a:solidFill>
                          <a:srgbClr val="000000"/>
                        </a:solidFill>
                        <a:effectLst/>
                        <a:latin typeface="Garamond" panose="02020404030301010803" pitchFamily="18" charset="0"/>
                      </a:endParaRPr>
                    </a:p>
                  </a:txBody>
                  <a:tcPr marL="5936" marR="5936" marT="59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2DEEF"/>
                    </a:solidFill>
                  </a:tcPr>
                </a:tc>
              </a:tr>
              <a:tr h="243535">
                <a:tc vMerge="1">
                  <a:txBody>
                    <a:bodyPr/>
                    <a:lstStyle/>
                    <a:p>
                      <a:endParaRPr lang="en-US"/>
                    </a:p>
                  </a:txBody>
                  <a:tcPr/>
                </a:tc>
                <a:tc>
                  <a:txBody>
                    <a:bodyPr/>
                    <a:lstStyle/>
                    <a:p>
                      <a:pPr algn="just" rtl="0" fontAlgn="ctr"/>
                      <a:r>
                        <a:rPr lang="en-US" sz="2000" b="0" i="0" u="none" strike="noStrike" dirty="0">
                          <a:solidFill>
                            <a:srgbClr val="000000"/>
                          </a:solidFill>
                          <a:effectLst/>
                          <a:latin typeface="Garamond" panose="02020404030301010803" pitchFamily="18" charset="0"/>
                        </a:rPr>
                        <a:t>Deposit price = </a:t>
                      </a:r>
                      <a:r>
                        <a:rPr lang="en-US" sz="2000" b="0" i="0" u="none" strike="noStrike" dirty="0">
                          <a:solidFill>
                            <a:srgbClr val="C00000"/>
                          </a:solidFill>
                          <a:effectLst/>
                          <a:latin typeface="Garamond" panose="02020404030301010803" pitchFamily="18" charset="0"/>
                        </a:rPr>
                        <a:t>Reference rate </a:t>
                      </a:r>
                      <a:r>
                        <a:rPr lang="en-US" sz="2000" b="0" i="0" u="none" strike="noStrike" dirty="0">
                          <a:solidFill>
                            <a:srgbClr val="000000"/>
                          </a:solidFill>
                          <a:effectLst/>
                          <a:latin typeface="Garamond" panose="02020404030301010803" pitchFamily="18" charset="0"/>
                        </a:rPr>
                        <a:t>- Interest rate paid on deposits</a:t>
                      </a:r>
                    </a:p>
                  </a:txBody>
                  <a:tcPr marL="5936" marR="5936" marT="59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2DEEF"/>
                    </a:solidFill>
                  </a:tcPr>
                </a:tc>
              </a:tr>
              <a:tr h="473058">
                <a:tc vMerge="1">
                  <a:txBody>
                    <a:bodyPr/>
                    <a:lstStyle/>
                    <a:p>
                      <a:endParaRPr lang="en-US"/>
                    </a:p>
                  </a:txBody>
                  <a:tcPr/>
                </a:tc>
                <a:tc>
                  <a:txBody>
                    <a:bodyPr/>
                    <a:lstStyle/>
                    <a:p>
                      <a:pPr algn="just" rtl="0" fontAlgn="ctr"/>
                      <a:r>
                        <a:rPr lang="en-US" sz="2000" b="0" i="0" u="none" strike="noStrike" dirty="0">
                          <a:solidFill>
                            <a:srgbClr val="000000"/>
                          </a:solidFill>
                          <a:effectLst/>
                          <a:latin typeface="Garamond" panose="02020404030301010803" pitchFamily="18" charset="0"/>
                        </a:rPr>
                        <a:t>Weighted average yield to maturity (YTM) of Central Government securities with residual maturity between 1 and 5 years be used as a </a:t>
                      </a:r>
                      <a:r>
                        <a:rPr lang="en-US" sz="2000" b="0" i="0" u="none" strike="noStrike" dirty="0">
                          <a:solidFill>
                            <a:srgbClr val="C00000"/>
                          </a:solidFill>
                          <a:effectLst/>
                          <a:latin typeface="Garamond" panose="02020404030301010803" pitchFamily="18" charset="0"/>
                        </a:rPr>
                        <a:t>reference rate</a:t>
                      </a:r>
                      <a:r>
                        <a:rPr lang="en-US" sz="2000" b="0" i="0" u="none" strike="noStrike" dirty="0">
                          <a:solidFill>
                            <a:srgbClr val="000000"/>
                          </a:solidFill>
                          <a:effectLst/>
                          <a:latin typeface="Garamond" panose="02020404030301010803" pitchFamily="18" charset="0"/>
                        </a:rPr>
                        <a:t>.</a:t>
                      </a:r>
                    </a:p>
                  </a:txBody>
                  <a:tcPr marL="5936" marR="5936" marT="59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2DEEF"/>
                    </a:solidFill>
                  </a:tcPr>
                </a:tc>
              </a:tr>
              <a:tr h="599094">
                <a:tc>
                  <a:txBody>
                    <a:bodyPr/>
                    <a:lstStyle/>
                    <a:p>
                      <a:pPr algn="l" rtl="0" fontAlgn="ctr"/>
                      <a:r>
                        <a:rPr lang="en-US" sz="2000" b="0" i="0" u="none" strike="noStrike" dirty="0">
                          <a:solidFill>
                            <a:srgbClr val="000000"/>
                          </a:solidFill>
                          <a:effectLst/>
                          <a:latin typeface="Garamond" panose="02020404030301010803" pitchFamily="18" charset="0"/>
                        </a:rPr>
                        <a:t>Weighting diagram </a:t>
                      </a:r>
                    </a:p>
                  </a:txBody>
                  <a:tcPr marL="5936" marR="5936" marT="59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just" rtl="0" fontAlgn="ctr"/>
                      <a:r>
                        <a:rPr lang="en-US" sz="2000" b="0" i="0" u="none" strike="noStrike" dirty="0">
                          <a:solidFill>
                            <a:srgbClr val="000000"/>
                          </a:solidFill>
                          <a:effectLst/>
                          <a:latin typeface="Garamond" panose="02020404030301010803" pitchFamily="18" charset="0"/>
                        </a:rPr>
                        <a:t>The weighting diagram used for the intermediation services is calculated as the average of the amount outstanding as on 31st March 2004 and 31st March 2005 and for the direct services, it is calculated on the basis of total income from these services during the year 2004-05.</a:t>
                      </a:r>
                    </a:p>
                  </a:txBody>
                  <a:tcPr marL="5936" marR="5936" marT="59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r>
              <a:tr h="250493">
                <a:tc>
                  <a:txBody>
                    <a:bodyPr/>
                    <a:lstStyle/>
                    <a:p>
                      <a:pPr algn="just" rtl="0" fontAlgn="ctr"/>
                      <a:r>
                        <a:rPr lang="en-US" sz="2000" b="0" i="0" u="none" strike="noStrike" dirty="0">
                          <a:solidFill>
                            <a:srgbClr val="000000"/>
                          </a:solidFill>
                          <a:effectLst/>
                          <a:latin typeface="Garamond" panose="02020404030301010803" pitchFamily="18" charset="0"/>
                        </a:rPr>
                        <a:t>Data availability </a:t>
                      </a:r>
                    </a:p>
                  </a:txBody>
                  <a:tcPr marL="5936" marR="5936" marT="59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DEEF"/>
                    </a:solidFill>
                  </a:tcPr>
                </a:tc>
                <a:tc>
                  <a:txBody>
                    <a:bodyPr/>
                    <a:lstStyle/>
                    <a:p>
                      <a:pPr algn="just" rtl="0" fontAlgn="ctr"/>
                      <a:r>
                        <a:rPr lang="en-US" sz="2000" b="0" i="0" u="none" strike="noStrike" dirty="0">
                          <a:solidFill>
                            <a:srgbClr val="000000"/>
                          </a:solidFill>
                          <a:effectLst/>
                          <a:latin typeface="Garamond" panose="02020404030301010803" pitchFamily="18" charset="0"/>
                        </a:rPr>
                        <a:t>April 2004 to May 2017</a:t>
                      </a:r>
                    </a:p>
                  </a:txBody>
                  <a:tcPr marL="5936" marR="5936" marT="59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2DEEF"/>
                    </a:solidFill>
                  </a:tcPr>
                </a:tc>
              </a:tr>
              <a:tr h="216867">
                <a:tc>
                  <a:txBody>
                    <a:bodyPr/>
                    <a:lstStyle/>
                    <a:p>
                      <a:pPr algn="l" rtl="0" fontAlgn="ctr"/>
                      <a:r>
                        <a:rPr lang="en-US" sz="2000" b="0" i="0" u="none" strike="noStrike" dirty="0">
                          <a:solidFill>
                            <a:srgbClr val="000000"/>
                          </a:solidFill>
                          <a:effectLst/>
                          <a:latin typeface="Garamond" panose="02020404030301010803" pitchFamily="18" charset="0"/>
                        </a:rPr>
                        <a:t>Data Sources</a:t>
                      </a:r>
                    </a:p>
                  </a:txBody>
                  <a:tcPr marL="5936" marR="5936" marT="59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just" rtl="0" fontAlgn="ctr"/>
                      <a:r>
                        <a:rPr lang="en-US" sz="2000" b="0" i="0" u="none" strike="noStrike" dirty="0">
                          <a:solidFill>
                            <a:srgbClr val="000000"/>
                          </a:solidFill>
                          <a:effectLst/>
                          <a:latin typeface="Garamond" panose="02020404030301010803" pitchFamily="18" charset="0"/>
                        </a:rPr>
                        <a:t>Reserve Bank of India </a:t>
                      </a:r>
                      <a:r>
                        <a:rPr lang="en-US" sz="1200" b="0" i="0" u="none" strike="noStrike" dirty="0">
                          <a:solidFill>
                            <a:srgbClr val="000000"/>
                          </a:solidFill>
                          <a:effectLst/>
                          <a:latin typeface="Garamond" panose="02020404030301010803" pitchFamily="18" charset="0"/>
                        </a:rPr>
                        <a:t>(BkSPI developed on the basis of 28 selected commercial banks and 2 co-operative banks.)</a:t>
                      </a:r>
                      <a:endParaRPr lang="en-US" sz="2000" b="0" i="0" u="none" strike="noStrike" dirty="0">
                        <a:solidFill>
                          <a:srgbClr val="000000"/>
                        </a:solidFill>
                        <a:effectLst/>
                        <a:latin typeface="Garamond" panose="02020404030301010803" pitchFamily="18" charset="0"/>
                      </a:endParaRPr>
                    </a:p>
                  </a:txBody>
                  <a:tcPr marL="5936" marR="5936" marT="59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r>
            </a:tbl>
          </a:graphicData>
        </a:graphic>
      </p:graphicFrame>
      <p:sp>
        <p:nvSpPr>
          <p:cNvPr id="3" name="Slide Number Placeholder 2"/>
          <p:cNvSpPr>
            <a:spLocks noGrp="1"/>
          </p:cNvSpPr>
          <p:nvPr>
            <p:ph type="sldNum" sz="quarter" idx="12"/>
          </p:nvPr>
        </p:nvSpPr>
        <p:spPr/>
        <p:txBody>
          <a:bodyPr/>
          <a:lstStyle/>
          <a:p>
            <a:fld id="{192BE1B7-8923-490B-9D1C-2B9CC3432308}" type="slidenum">
              <a:rPr lang="en-US" smtClean="0"/>
              <a:t>7</a:t>
            </a:fld>
            <a:endParaRPr lang="en-US" dirty="0"/>
          </a:p>
        </p:txBody>
      </p:sp>
    </p:spTree>
    <p:extLst>
      <p:ext uri="{BB962C8B-B14F-4D97-AF65-F5344CB8AC3E}">
        <p14:creationId xmlns:p14="http://schemas.microsoft.com/office/powerpoint/2010/main" val="19791879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a:latin typeface="Garamond" panose="02020404030301010803" pitchFamily="18" charset="0"/>
              </a:rPr>
              <a:t>Banking Service Price Index</a:t>
            </a:r>
          </a:p>
        </p:txBody>
      </p:sp>
      <p:sp>
        <p:nvSpPr>
          <p:cNvPr id="3" name="Content Placeholder 2"/>
          <p:cNvSpPr>
            <a:spLocks noGrp="1"/>
          </p:cNvSpPr>
          <p:nvPr>
            <p:ph idx="1"/>
          </p:nvPr>
        </p:nvSpPr>
        <p:spPr/>
        <p:txBody>
          <a:bodyPr/>
          <a:lstStyle/>
          <a:p>
            <a:pPr marL="0" indent="0" algn="just">
              <a:buNone/>
            </a:pPr>
            <a:r>
              <a:rPr lang="en-US" sz="3200" b="1" dirty="0" smtClean="0">
                <a:latin typeface="Garamond" panose="02020404030301010803" pitchFamily="18" charset="0"/>
              </a:rPr>
              <a:t>Challenges</a:t>
            </a:r>
            <a:endParaRPr lang="en-US" sz="3200" b="1" dirty="0">
              <a:latin typeface="Garamond" panose="02020404030301010803" pitchFamily="18" charset="0"/>
            </a:endParaRPr>
          </a:p>
          <a:p>
            <a:pPr marL="342900" indent="-342900" algn="just">
              <a:buFont typeface="Wingdings" panose="05000000000000000000" pitchFamily="2" charset="2"/>
              <a:buChar char="Ø"/>
            </a:pPr>
            <a:r>
              <a:rPr lang="en-US" b="1" dirty="0" smtClean="0">
                <a:solidFill>
                  <a:prstClr val="black"/>
                </a:solidFill>
                <a:latin typeface="Garamond" pitchFamily="18" charset="0"/>
              </a:rPr>
              <a:t>Brokerage income of banks not covered in basket</a:t>
            </a:r>
            <a:endParaRPr lang="en-US" b="1" dirty="0">
              <a:solidFill>
                <a:prstClr val="black"/>
              </a:solidFill>
              <a:latin typeface="Garamond" pitchFamily="18" charset="0"/>
            </a:endParaRPr>
          </a:p>
          <a:p>
            <a:pPr marL="733543" lvl="1" indent="-342900" algn="just"/>
            <a:r>
              <a:rPr lang="en-US" dirty="0" smtClean="0">
                <a:solidFill>
                  <a:prstClr val="black"/>
                </a:solidFill>
                <a:latin typeface="Garamond" pitchFamily="18" charset="0"/>
              </a:rPr>
              <a:t>Contribution </a:t>
            </a:r>
            <a:r>
              <a:rPr lang="en-US" dirty="0">
                <a:solidFill>
                  <a:prstClr val="black"/>
                </a:solidFill>
                <a:latin typeface="Garamond" pitchFamily="18" charset="0"/>
              </a:rPr>
              <a:t>of third party commission to banks for selling insurance, mutual funds</a:t>
            </a:r>
          </a:p>
          <a:p>
            <a:pPr marL="1124185" lvl="2" indent="-342900" algn="just">
              <a:buFont typeface="Garamond" panose="02020404030301010803" pitchFamily="18" charset="0"/>
              <a:buChar char="─"/>
            </a:pPr>
            <a:r>
              <a:rPr lang="en-US" sz="2400" dirty="0">
                <a:solidFill>
                  <a:prstClr val="black"/>
                </a:solidFill>
                <a:latin typeface="Garamond" pitchFamily="18" charset="0"/>
              </a:rPr>
              <a:t>this is the money invested by banks for their clients - account holders with full consent</a:t>
            </a:r>
          </a:p>
          <a:p>
            <a:pPr marL="1124185" lvl="2" indent="-342900" algn="just">
              <a:buFont typeface="Garamond" panose="02020404030301010803" pitchFamily="18" charset="0"/>
              <a:buChar char="─"/>
            </a:pPr>
            <a:r>
              <a:rPr lang="en-US" sz="2400" dirty="0">
                <a:solidFill>
                  <a:prstClr val="black"/>
                </a:solidFill>
                <a:latin typeface="Garamond" pitchFamily="18" charset="0"/>
              </a:rPr>
              <a:t>but once invested, banks churn by buying and selling schemes</a:t>
            </a:r>
          </a:p>
          <a:p>
            <a:pPr marL="1124185" lvl="2" indent="-342900" algn="just">
              <a:buFont typeface="Garamond" panose="02020404030301010803" pitchFamily="18" charset="0"/>
              <a:buChar char="─"/>
            </a:pPr>
            <a:r>
              <a:rPr lang="en-US" sz="2400" dirty="0">
                <a:solidFill>
                  <a:prstClr val="black"/>
                </a:solidFill>
                <a:latin typeface="Garamond" pitchFamily="18" charset="0"/>
              </a:rPr>
              <a:t>they get a 3% upfront that they negotiate with the fund house</a:t>
            </a:r>
          </a:p>
          <a:p>
            <a:pPr marL="1124185" lvl="2" indent="-342900" algn="just">
              <a:buFont typeface="Garamond" panose="02020404030301010803" pitchFamily="18" charset="0"/>
              <a:buChar char="─"/>
            </a:pPr>
            <a:r>
              <a:rPr lang="en-US" sz="2400" dirty="0">
                <a:solidFill>
                  <a:prstClr val="black"/>
                </a:solidFill>
                <a:latin typeface="Garamond" pitchFamily="18" charset="0"/>
              </a:rPr>
              <a:t>with NIM under pressure, a bulk of the bank bottom-line is being funded by </a:t>
            </a:r>
            <a:r>
              <a:rPr lang="en-US" sz="2400" dirty="0" smtClean="0">
                <a:solidFill>
                  <a:prstClr val="black"/>
                </a:solidFill>
                <a:latin typeface="Garamond" pitchFamily="18" charset="0"/>
              </a:rPr>
              <a:t>commissions.</a:t>
            </a:r>
            <a:r>
              <a:rPr lang="en-US" dirty="0" smtClean="0">
                <a:solidFill>
                  <a:prstClr val="black"/>
                </a:solidFill>
                <a:latin typeface="Garamond" pitchFamily="18" charset="0"/>
              </a:rPr>
              <a:t> </a:t>
            </a:r>
            <a:endParaRPr lang="en-US" dirty="0"/>
          </a:p>
        </p:txBody>
      </p:sp>
      <p:sp>
        <p:nvSpPr>
          <p:cNvPr id="4" name="Slide Number Placeholder 3"/>
          <p:cNvSpPr>
            <a:spLocks noGrp="1"/>
          </p:cNvSpPr>
          <p:nvPr>
            <p:ph type="sldNum" sz="quarter" idx="12"/>
          </p:nvPr>
        </p:nvSpPr>
        <p:spPr/>
        <p:txBody>
          <a:bodyPr/>
          <a:lstStyle/>
          <a:p>
            <a:fld id="{192BE1B7-8923-490B-9D1C-2B9CC3432308}" type="slidenum">
              <a:rPr lang="en-US" smtClean="0"/>
              <a:t>8</a:t>
            </a:fld>
            <a:endParaRPr lang="en-US" dirty="0"/>
          </a:p>
        </p:txBody>
      </p:sp>
    </p:spTree>
    <p:extLst>
      <p:ext uri="{BB962C8B-B14F-4D97-AF65-F5344CB8AC3E}">
        <p14:creationId xmlns:p14="http://schemas.microsoft.com/office/powerpoint/2010/main" val="5039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a:latin typeface="Garamond" panose="02020404030301010803" pitchFamily="18" charset="0"/>
              </a:rPr>
              <a:t>Banking Service Price Index</a:t>
            </a:r>
          </a:p>
        </p:txBody>
      </p:sp>
      <p:sp>
        <p:nvSpPr>
          <p:cNvPr id="3" name="Content Placeholder 2"/>
          <p:cNvSpPr>
            <a:spLocks noGrp="1"/>
          </p:cNvSpPr>
          <p:nvPr>
            <p:ph idx="1"/>
          </p:nvPr>
        </p:nvSpPr>
        <p:spPr/>
        <p:txBody>
          <a:bodyPr>
            <a:normAutofit lnSpcReduction="10000"/>
          </a:bodyPr>
          <a:lstStyle/>
          <a:p>
            <a:pPr marL="276343" indent="-342900" algn="just">
              <a:buFont typeface="Wingdings" panose="05000000000000000000" pitchFamily="2" charset="2"/>
              <a:buChar char="Ø"/>
            </a:pPr>
            <a:r>
              <a:rPr lang="en-US" dirty="0">
                <a:solidFill>
                  <a:prstClr val="black"/>
                </a:solidFill>
                <a:latin typeface="Garamond" pitchFamily="18" charset="0"/>
              </a:rPr>
              <a:t>Coverage of </a:t>
            </a:r>
            <a:r>
              <a:rPr lang="en-US" b="1" dirty="0">
                <a:solidFill>
                  <a:prstClr val="black"/>
                </a:solidFill>
                <a:latin typeface="Garamond" pitchFamily="18" charset="0"/>
              </a:rPr>
              <a:t>new banks</a:t>
            </a:r>
            <a:r>
              <a:rPr lang="en-US" dirty="0">
                <a:solidFill>
                  <a:prstClr val="black"/>
                </a:solidFill>
                <a:latin typeface="Garamond" pitchFamily="18" charset="0"/>
              </a:rPr>
              <a:t>- IDFC, </a:t>
            </a:r>
            <a:r>
              <a:rPr lang="en-US" dirty="0" err="1">
                <a:solidFill>
                  <a:prstClr val="black"/>
                </a:solidFill>
                <a:latin typeface="Garamond" pitchFamily="18" charset="0"/>
              </a:rPr>
              <a:t>Bandhan</a:t>
            </a:r>
            <a:r>
              <a:rPr lang="en-US" dirty="0">
                <a:solidFill>
                  <a:prstClr val="black"/>
                </a:solidFill>
                <a:latin typeface="Garamond" pitchFamily="18" charset="0"/>
              </a:rPr>
              <a:t>, </a:t>
            </a:r>
            <a:r>
              <a:rPr lang="en-US" dirty="0" smtClean="0">
                <a:solidFill>
                  <a:prstClr val="black"/>
                </a:solidFill>
                <a:latin typeface="Garamond" pitchFamily="18" charset="0"/>
              </a:rPr>
              <a:t>Mudra and payment banks</a:t>
            </a:r>
          </a:p>
          <a:p>
            <a:pPr marL="276343" indent="-342900" algn="just">
              <a:buFont typeface="Wingdings" panose="05000000000000000000" pitchFamily="2" charset="2"/>
              <a:buChar char="Ø"/>
            </a:pPr>
            <a:r>
              <a:rPr lang="en-US" dirty="0" smtClean="0">
                <a:solidFill>
                  <a:prstClr val="black"/>
                </a:solidFill>
                <a:latin typeface="Garamond" pitchFamily="18" charset="0"/>
              </a:rPr>
              <a:t>New products by the banking sector not covered in the basket</a:t>
            </a:r>
            <a:endParaRPr lang="en-US" dirty="0">
              <a:solidFill>
                <a:prstClr val="black"/>
              </a:solidFill>
              <a:latin typeface="Garamond" pitchFamily="18" charset="0"/>
            </a:endParaRPr>
          </a:p>
          <a:p>
            <a:pPr marL="796925" indent="-242888" algn="just"/>
            <a:r>
              <a:rPr lang="en-US" sz="2600" dirty="0" smtClean="0">
                <a:latin typeface="Garamond" pitchFamily="18" charset="0"/>
              </a:rPr>
              <a:t>Bank sponsored wallets</a:t>
            </a:r>
          </a:p>
          <a:p>
            <a:pPr marL="854075" lvl="1" indent="-50800" algn="just">
              <a:buNone/>
            </a:pPr>
            <a:r>
              <a:rPr lang="en-US" sz="2600" i="1" dirty="0" smtClean="0">
                <a:latin typeface="Garamond" pitchFamily="18" charset="0"/>
              </a:rPr>
              <a:t>ICICI Pockets, Axis Lime, HDFC PayZapp, SBI Buddy</a:t>
            </a:r>
          </a:p>
          <a:p>
            <a:pPr marL="796925" indent="-242888" algn="just"/>
            <a:r>
              <a:rPr lang="en-US" sz="2600" dirty="0" smtClean="0">
                <a:latin typeface="Garamond" pitchFamily="18" charset="0"/>
              </a:rPr>
              <a:t>Third party wallets</a:t>
            </a:r>
          </a:p>
          <a:p>
            <a:pPr marL="552450" lvl="1" indent="301625" algn="just">
              <a:buNone/>
            </a:pPr>
            <a:r>
              <a:rPr lang="en-US" sz="2600" i="1" dirty="0" smtClean="0">
                <a:latin typeface="Garamond" pitchFamily="18" charset="0"/>
              </a:rPr>
              <a:t>PayTM, PayUmoney, Oxigen, Citrus Pay</a:t>
            </a:r>
          </a:p>
          <a:p>
            <a:pPr marL="796925" indent="-242888" algn="just"/>
            <a:r>
              <a:rPr lang="en-US" sz="2600" dirty="0" smtClean="0">
                <a:latin typeface="Garamond" pitchFamily="18" charset="0"/>
              </a:rPr>
              <a:t>E-Commerce wallets</a:t>
            </a:r>
          </a:p>
          <a:p>
            <a:pPr marL="552450" lvl="1" indent="250825" algn="just">
              <a:buNone/>
            </a:pPr>
            <a:r>
              <a:rPr lang="en-US" sz="2600" i="1" dirty="0" smtClean="0">
                <a:latin typeface="Garamond" pitchFamily="18" charset="0"/>
              </a:rPr>
              <a:t>Flipkart Wallet, Ola Money</a:t>
            </a:r>
          </a:p>
          <a:p>
            <a:pPr marL="796925" indent="-242888" algn="just"/>
            <a:r>
              <a:rPr lang="en-US" sz="2600" dirty="0" smtClean="0">
                <a:latin typeface="Garamond" pitchFamily="18" charset="0"/>
              </a:rPr>
              <a:t>Mobile Operators’ wallets</a:t>
            </a:r>
          </a:p>
          <a:p>
            <a:pPr marL="552450" lvl="1" indent="301625" algn="just">
              <a:buNone/>
            </a:pPr>
            <a:r>
              <a:rPr lang="en-US" sz="2600" i="1" dirty="0" smtClean="0">
                <a:latin typeface="Garamond" pitchFamily="18" charset="0"/>
              </a:rPr>
              <a:t>Airtel Money, Vodafone M pesa, Idea Money</a:t>
            </a:r>
          </a:p>
          <a:p>
            <a:endParaRPr lang="en-US" dirty="0"/>
          </a:p>
        </p:txBody>
      </p:sp>
      <p:sp>
        <p:nvSpPr>
          <p:cNvPr id="4" name="Slide Number Placeholder 3"/>
          <p:cNvSpPr>
            <a:spLocks noGrp="1"/>
          </p:cNvSpPr>
          <p:nvPr>
            <p:ph type="sldNum" sz="quarter" idx="12"/>
          </p:nvPr>
        </p:nvSpPr>
        <p:spPr/>
        <p:txBody>
          <a:bodyPr/>
          <a:lstStyle/>
          <a:p>
            <a:fld id="{192BE1B7-8923-490B-9D1C-2B9CC3432308}" type="slidenum">
              <a:rPr lang="en-US" smtClean="0"/>
              <a:t>9</a:t>
            </a:fld>
            <a:endParaRPr lang="en-US" dirty="0"/>
          </a:p>
        </p:txBody>
      </p:sp>
    </p:spTree>
    <p:extLst>
      <p:ext uri="{BB962C8B-B14F-4D97-AF65-F5344CB8AC3E}">
        <p14:creationId xmlns:p14="http://schemas.microsoft.com/office/powerpoint/2010/main" val="30633091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TotalTime>
  <Words>1741</Words>
  <Application>Microsoft Office PowerPoint</Application>
  <PresentationFormat>Custom</PresentationFormat>
  <Paragraphs>256</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BUSINESS SERVICE PRICE INDEX </vt:lpstr>
      <vt:lpstr>Introduction</vt:lpstr>
      <vt:lpstr>Current Status of Development of Business Service Price Index In India For Inclusion In WPI/PPI</vt:lpstr>
      <vt:lpstr>Overview of Proposed Service Price Index </vt:lpstr>
      <vt:lpstr>Railway Service Price Index</vt:lpstr>
      <vt:lpstr>Railway Service Price Index</vt:lpstr>
      <vt:lpstr>Banking Service Price Index</vt:lpstr>
      <vt:lpstr>Banking Service Price Index</vt:lpstr>
      <vt:lpstr>Banking Service Price Index</vt:lpstr>
      <vt:lpstr>Postal Service Price Index</vt:lpstr>
      <vt:lpstr>Postal Service Price Index</vt:lpstr>
      <vt:lpstr>Telecom Service Price Index</vt:lpstr>
      <vt:lpstr>Telecom Service Price Index</vt:lpstr>
      <vt:lpstr>Telecom Service Price Index</vt:lpstr>
      <vt:lpstr>Air Service Price Index</vt:lpstr>
      <vt:lpstr>Air Service Price Index</vt:lpstr>
      <vt:lpstr>Air Service Price Index</vt:lpstr>
      <vt:lpstr>Insurance Service Price Index</vt:lpstr>
      <vt:lpstr>Insurance Service Price Index</vt:lpstr>
      <vt:lpstr>Road Transport (Freight) Service Price Index</vt:lpstr>
      <vt:lpstr>Road Transport (Freight) Service Price Index</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SERVICE PRICE INDEX</dc:title>
  <dc:creator>Harsh Wardhan</dc:creator>
  <cp:lastModifiedBy>admin</cp:lastModifiedBy>
  <cp:revision>30</cp:revision>
  <cp:lastPrinted>2017-10-17T07:22:21Z</cp:lastPrinted>
  <dcterms:created xsi:type="dcterms:W3CDTF">2017-10-17T06:18:53Z</dcterms:created>
  <dcterms:modified xsi:type="dcterms:W3CDTF">2017-10-18T07:10:25Z</dcterms:modified>
</cp:coreProperties>
</file>